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 id="261" r:id="rId4"/>
    <p:sldId id="267" r:id="rId5"/>
    <p:sldId id="262" r:id="rId6"/>
    <p:sldId id="259" r:id="rId7"/>
    <p:sldId id="260" r:id="rId8"/>
    <p:sldId id="265" r:id="rId9"/>
    <p:sldId id="264" r:id="rId10"/>
    <p:sldId id="266"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7" d="100"/>
          <a:sy n="77" d="100"/>
        </p:scale>
        <p:origin x="-1760"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CF9F9E-48AE-384E-90EA-94E27063BA94}" type="datetimeFigureOut">
              <a:rPr lang="en-US" smtClean="0"/>
              <a:t>3Sep19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1234812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CF9F9E-48AE-384E-90EA-94E27063BA94}" type="datetimeFigureOut">
              <a:rPr lang="en-US" smtClean="0"/>
              <a:t>3Sep19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2877170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CF9F9E-48AE-384E-90EA-94E27063BA94}" type="datetimeFigureOut">
              <a:rPr lang="en-US" smtClean="0"/>
              <a:t>3Sep19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3734949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CF9F9E-48AE-384E-90EA-94E27063BA94}" type="datetimeFigureOut">
              <a:rPr lang="en-US" smtClean="0"/>
              <a:t>3Sep19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544481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CF9F9E-48AE-384E-90EA-94E27063BA94}" type="datetimeFigureOut">
              <a:rPr lang="en-US" smtClean="0"/>
              <a:t>3Sep19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464509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CF9F9E-48AE-384E-90EA-94E27063BA94}" type="datetimeFigureOut">
              <a:rPr lang="en-US" smtClean="0"/>
              <a:t>3Sep19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3783674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CF9F9E-48AE-384E-90EA-94E27063BA94}" type="datetimeFigureOut">
              <a:rPr lang="en-US" smtClean="0"/>
              <a:t>3Sep19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1352285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CF9F9E-48AE-384E-90EA-94E27063BA94}" type="datetimeFigureOut">
              <a:rPr lang="en-US" smtClean="0"/>
              <a:t>3Sep19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1337959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CF9F9E-48AE-384E-90EA-94E27063BA94}" type="datetimeFigureOut">
              <a:rPr lang="en-US" smtClean="0"/>
              <a:t>3Sep19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2572729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CF9F9E-48AE-384E-90EA-94E27063BA94}" type="datetimeFigureOut">
              <a:rPr lang="en-US" smtClean="0"/>
              <a:t>3Sep19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726858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CF9F9E-48AE-384E-90EA-94E27063BA94}" type="datetimeFigureOut">
              <a:rPr lang="en-US" smtClean="0"/>
              <a:t>3Sep19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E3F691-1C45-C84C-B2F4-D5CB26CEBD8E}" type="slidenum">
              <a:rPr lang="en-US" smtClean="0"/>
              <a:t>‹#›</a:t>
            </a:fld>
            <a:endParaRPr lang="en-US"/>
          </a:p>
        </p:txBody>
      </p:sp>
    </p:spTree>
    <p:extLst>
      <p:ext uri="{BB962C8B-B14F-4D97-AF65-F5344CB8AC3E}">
        <p14:creationId xmlns:p14="http://schemas.microsoft.com/office/powerpoint/2010/main" val="966105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14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8299264F-D9DC-6D44-822B-0F6EFB545981}" type="slidenum">
              <a:rPr lang="en-US"/>
              <a:pPr/>
              <a:t>‹#›</a:t>
            </a:fld>
            <a:endParaRPr lang="en-US"/>
          </a:p>
        </p:txBody>
      </p:sp>
    </p:spTree>
    <p:extLst>
      <p:ext uri="{BB962C8B-B14F-4D97-AF65-F5344CB8AC3E}">
        <p14:creationId xmlns:p14="http://schemas.microsoft.com/office/powerpoint/2010/main" val="209021250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CF9F9E-48AE-384E-90EA-94E27063BA94}" type="datetimeFigureOut">
              <a:rPr lang="en-US" smtClean="0"/>
              <a:t>3Sep19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E3F691-1C45-C84C-B2F4-D5CB26CEBD8E}" type="slidenum">
              <a:rPr lang="en-US" smtClean="0"/>
              <a:t>‹#›</a:t>
            </a:fld>
            <a:endParaRPr lang="en-US"/>
          </a:p>
        </p:txBody>
      </p:sp>
    </p:spTree>
    <p:extLst>
      <p:ext uri="{BB962C8B-B14F-4D97-AF65-F5344CB8AC3E}">
        <p14:creationId xmlns:p14="http://schemas.microsoft.com/office/powerpoint/2010/main" val="972130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fontScale="90000"/>
          </a:bodyPr>
          <a:lstStyle/>
          <a:p>
            <a:pPr eaLnBrk="1" hangingPunct="1"/>
            <a:r>
              <a:rPr lang="en-US" b="1">
                <a:solidFill>
                  <a:schemeClr val="bg1"/>
                </a:solidFill>
                <a:latin typeface="Arial" charset="0"/>
              </a:rPr>
              <a:t>QUẢN TRỊ CƠ SỞ DỮ LIỆU SQL SERVER VÀ NGÔN NGỮ T-SQL</a:t>
            </a:r>
            <a:r>
              <a:rPr lang="en-US">
                <a:solidFill>
                  <a:schemeClr val="bg1"/>
                </a:solidFill>
                <a:latin typeface="Arial" charset="0"/>
              </a:rPr>
              <a:t> </a:t>
            </a:r>
            <a:r>
              <a:rPr lang="en-US" sz="2400" b="1">
                <a:solidFill>
                  <a:schemeClr val="bg1"/>
                </a:solidFill>
                <a:latin typeface="Arial" charset="0"/>
              </a:rPr>
              <a:t/>
            </a:r>
            <a:br>
              <a:rPr lang="en-US" sz="2400" b="1">
                <a:solidFill>
                  <a:schemeClr val="bg1"/>
                </a:solidFill>
                <a:latin typeface="Arial" charset="0"/>
              </a:rPr>
            </a:br>
            <a:endParaRPr lang="en-US" sz="2400" b="1">
              <a:solidFill>
                <a:schemeClr val="bg1"/>
              </a:solidFill>
              <a:latin typeface="Arial" charset="0"/>
            </a:endParaRPr>
          </a:p>
        </p:txBody>
      </p:sp>
      <p:sp>
        <p:nvSpPr>
          <p:cNvPr id="2051" name="Text Box 5"/>
          <p:cNvSpPr txBox="1">
            <a:spLocks noChangeArrowheads="1"/>
          </p:cNvSpPr>
          <p:nvPr/>
        </p:nvSpPr>
        <p:spPr bwMode="auto">
          <a:xfrm>
            <a:off x="381000" y="381000"/>
            <a:ext cx="8153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algn="ctr" eaLnBrk="0" fontAlgn="base" hangingPunct="0">
              <a:spcBef>
                <a:spcPct val="0"/>
              </a:spcBef>
              <a:spcAft>
                <a:spcPct val="0"/>
              </a:spcAft>
              <a:defRPr>
                <a:solidFill>
                  <a:schemeClr val="tx1"/>
                </a:solidFill>
                <a:latin typeface="Arial" charset="0"/>
                <a:ea typeface="ＭＳ Ｐゴシック" charset="0"/>
              </a:defRPr>
            </a:lvl6pPr>
            <a:lvl7pPr marL="2971800" indent="-228600" algn="ctr" eaLnBrk="0" fontAlgn="base" hangingPunct="0">
              <a:spcBef>
                <a:spcPct val="0"/>
              </a:spcBef>
              <a:spcAft>
                <a:spcPct val="0"/>
              </a:spcAft>
              <a:defRPr>
                <a:solidFill>
                  <a:schemeClr val="tx1"/>
                </a:solidFill>
                <a:latin typeface="Arial" charset="0"/>
                <a:ea typeface="ＭＳ Ｐゴシック" charset="0"/>
              </a:defRPr>
            </a:lvl7pPr>
            <a:lvl8pPr marL="3429000" indent="-228600" algn="ctr" eaLnBrk="0" fontAlgn="base" hangingPunct="0">
              <a:spcBef>
                <a:spcPct val="0"/>
              </a:spcBef>
              <a:spcAft>
                <a:spcPct val="0"/>
              </a:spcAft>
              <a:defRPr>
                <a:solidFill>
                  <a:schemeClr val="tx1"/>
                </a:solidFill>
                <a:latin typeface="Arial" charset="0"/>
                <a:ea typeface="ＭＳ Ｐゴシック" charset="0"/>
              </a:defRPr>
            </a:lvl8pPr>
            <a:lvl9pPr marL="3886200" indent="-228600" algn="ctr"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800" b="1">
                <a:solidFill>
                  <a:srgbClr val="3333FF"/>
                </a:solidFill>
              </a:rPr>
              <a:t>CHƯƠNG I</a:t>
            </a:r>
          </a:p>
        </p:txBody>
      </p:sp>
      <p:sp>
        <p:nvSpPr>
          <p:cNvPr id="2052" name="Rectangle 6"/>
          <p:cNvSpPr>
            <a:spLocks noGrp="1" noChangeArrowheads="1"/>
          </p:cNvSpPr>
          <p:nvPr>
            <p:ph type="subTitle" idx="1"/>
          </p:nvPr>
        </p:nvSpPr>
        <p:spPr>
          <a:xfrm>
            <a:off x="304800" y="1981200"/>
            <a:ext cx="8458200" cy="1752600"/>
          </a:xfrm>
        </p:spPr>
        <p:txBody>
          <a:bodyPr/>
          <a:lstStyle/>
          <a:p>
            <a:r>
              <a:rPr lang="en-US" b="1" dirty="0" err="1">
                <a:solidFill>
                  <a:srgbClr val="0000FF"/>
                </a:solidFill>
              </a:rPr>
              <a:t>Tổng</a:t>
            </a:r>
            <a:r>
              <a:rPr lang="en-US" b="1" dirty="0">
                <a:solidFill>
                  <a:srgbClr val="0000FF"/>
                </a:solidFill>
              </a:rPr>
              <a:t> </a:t>
            </a:r>
            <a:r>
              <a:rPr lang="en-US" b="1" dirty="0" err="1">
                <a:solidFill>
                  <a:srgbClr val="0000FF"/>
                </a:solidFill>
              </a:rPr>
              <a:t>quan</a:t>
            </a:r>
            <a:r>
              <a:rPr lang="en-US" b="1" dirty="0">
                <a:solidFill>
                  <a:srgbClr val="0000FF"/>
                </a:solidFill>
              </a:rPr>
              <a:t> </a:t>
            </a:r>
            <a:r>
              <a:rPr lang="en-US" b="1" dirty="0" err="1">
                <a:solidFill>
                  <a:srgbClr val="0000FF"/>
                </a:solidFill>
              </a:rPr>
              <a:t>về</a:t>
            </a:r>
            <a:r>
              <a:rPr lang="en-US" b="1" dirty="0">
                <a:solidFill>
                  <a:srgbClr val="0000FF"/>
                </a:solidFill>
              </a:rPr>
              <a:t> Microsoft SQL Server-My SQL </a:t>
            </a:r>
            <a:r>
              <a:rPr lang="en-US" b="1" dirty="0" err="1">
                <a:solidFill>
                  <a:srgbClr val="0000FF"/>
                </a:solidFill>
              </a:rPr>
              <a:t>và</a:t>
            </a:r>
            <a:r>
              <a:rPr lang="en-US" b="1" dirty="0">
                <a:solidFill>
                  <a:srgbClr val="0000FF"/>
                </a:solidFill>
              </a:rPr>
              <a:t> </a:t>
            </a:r>
            <a:r>
              <a:rPr lang="en-US" b="1" dirty="0" err="1">
                <a:solidFill>
                  <a:srgbClr val="0000FF"/>
                </a:solidFill>
              </a:rPr>
              <a:t>ngôn</a:t>
            </a:r>
            <a:r>
              <a:rPr lang="en-US" b="1" dirty="0">
                <a:solidFill>
                  <a:srgbClr val="0000FF"/>
                </a:solidFill>
              </a:rPr>
              <a:t> </a:t>
            </a:r>
            <a:r>
              <a:rPr lang="en-US" b="1" dirty="0" err="1">
                <a:solidFill>
                  <a:srgbClr val="0000FF"/>
                </a:solidFill>
              </a:rPr>
              <a:t>ngữ</a:t>
            </a:r>
            <a:r>
              <a:rPr lang="en-US" b="1" dirty="0">
                <a:solidFill>
                  <a:srgbClr val="0000FF"/>
                </a:solidFill>
              </a:rPr>
              <a:t> T-SQL</a:t>
            </a:r>
            <a:r>
              <a:rPr lang="en-US" dirty="0" smtClean="0">
                <a:solidFill>
                  <a:srgbClr val="0000FF"/>
                </a:solidFill>
                <a:effectLst/>
              </a:rPr>
              <a:t> </a:t>
            </a:r>
            <a:r>
              <a:rPr lang="en-US" dirty="0" smtClean="0">
                <a:solidFill>
                  <a:srgbClr val="0000FF"/>
                </a:solidFill>
                <a:latin typeface="Arial" charset="0"/>
              </a:rPr>
              <a:t> </a:t>
            </a:r>
            <a:endParaRPr lang="en-US" dirty="0">
              <a:solidFill>
                <a:srgbClr val="0000FF"/>
              </a:solidFill>
              <a:latin typeface="Arial" charset="0"/>
            </a:endParaRPr>
          </a:p>
        </p:txBody>
      </p:sp>
    </p:spTree>
    <p:extLst>
      <p:ext uri="{BB962C8B-B14F-4D97-AF65-F5344CB8AC3E}">
        <p14:creationId xmlns:p14="http://schemas.microsoft.com/office/powerpoint/2010/main" val="315182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n-US" b="1">
              <a:solidFill>
                <a:srgbClr val="3333FF"/>
              </a:solidFill>
              <a:latin typeface="Arial" charset="0"/>
            </a:endParaRPr>
          </a:p>
        </p:txBody>
      </p:sp>
      <p:sp>
        <p:nvSpPr>
          <p:cNvPr id="3075" name="Rectangle 4"/>
          <p:cNvSpPr>
            <a:spLocks noChangeArrowheads="1"/>
          </p:cNvSpPr>
          <p:nvPr/>
        </p:nvSpPr>
        <p:spPr bwMode="auto">
          <a:xfrm>
            <a:off x="1295400" y="2836869"/>
            <a:ext cx="6781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ctr">
              <a:spcBef>
                <a:spcPct val="20000"/>
              </a:spcBef>
            </a:pPr>
            <a:r>
              <a:rPr lang="en-US" sz="3200" b="1" dirty="0" smtClean="0">
                <a:solidFill>
                  <a:srgbClr val="0000FF"/>
                </a:solidFill>
              </a:rPr>
              <a:t>TỔNG QUAN VỀ MS SQL SERVER</a:t>
            </a:r>
            <a:r>
              <a:rPr lang="en-US" sz="3200" dirty="0" smtClean="0">
                <a:solidFill>
                  <a:srgbClr val="0000FF"/>
                </a:solidFill>
                <a:effectLst/>
              </a:rPr>
              <a:t> </a:t>
            </a:r>
            <a:endParaRPr lang="en-US" sz="3200" b="1" dirty="0">
              <a:solidFill>
                <a:srgbClr val="0000FF"/>
              </a:solidFill>
            </a:endParaRPr>
          </a:p>
        </p:txBody>
      </p:sp>
    </p:spTree>
    <p:extLst>
      <p:ext uri="{BB962C8B-B14F-4D97-AF65-F5344CB8AC3E}">
        <p14:creationId xmlns:p14="http://schemas.microsoft.com/office/powerpoint/2010/main" val="2941199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228600"/>
            <a:ext cx="8229600" cy="914400"/>
          </a:xfrm>
        </p:spPr>
        <p:txBody>
          <a:bodyPr>
            <a:normAutofit/>
          </a:bodyPr>
          <a:lstStyle/>
          <a:p>
            <a:pPr algn="l"/>
            <a:r>
              <a:rPr lang="en-US" dirty="0" err="1"/>
              <a:t>Mô</a:t>
            </a:r>
            <a:r>
              <a:rPr lang="en-US" dirty="0"/>
              <a:t> </a:t>
            </a:r>
            <a:r>
              <a:rPr lang="en-US" dirty="0" err="1"/>
              <a:t>hình</a:t>
            </a:r>
            <a:r>
              <a:rPr lang="en-US" dirty="0"/>
              <a:t> </a:t>
            </a:r>
            <a:r>
              <a:rPr lang="en-US" dirty="0" err="1"/>
              <a:t>khách</a:t>
            </a:r>
            <a:r>
              <a:rPr lang="en-US" dirty="0"/>
              <a:t>/</a:t>
            </a:r>
            <a:r>
              <a:rPr lang="en-US" dirty="0" err="1"/>
              <a:t>chủ</a:t>
            </a:r>
            <a:r>
              <a:rPr lang="en-US" dirty="0"/>
              <a:t> (Client/Server</a:t>
            </a:r>
            <a:r>
              <a:rPr lang="en-US" dirty="0" smtClean="0"/>
              <a:t>)</a:t>
            </a:r>
            <a:endParaRPr lang="en-US" dirty="0">
              <a:latin typeface="Arial" charset="0"/>
            </a:endParaRPr>
          </a:p>
        </p:txBody>
      </p:sp>
      <p:sp>
        <p:nvSpPr>
          <p:cNvPr id="6147" name="Content Placeholder 2"/>
          <p:cNvSpPr>
            <a:spLocks noGrp="1"/>
          </p:cNvSpPr>
          <p:nvPr>
            <p:ph idx="1"/>
          </p:nvPr>
        </p:nvSpPr>
        <p:spPr>
          <a:xfrm>
            <a:off x="457200" y="1143000"/>
            <a:ext cx="8229600" cy="4830763"/>
          </a:xfrm>
        </p:spPr>
        <p:txBody>
          <a:bodyPr>
            <a:normAutofit/>
          </a:bodyPr>
          <a:lstStyle/>
          <a:p>
            <a:pPr marL="711200" lvl="1" indent="-711200">
              <a:lnSpc>
                <a:spcPct val="120000"/>
              </a:lnSpc>
              <a:spcBef>
                <a:spcPct val="0"/>
              </a:spcBef>
              <a:buFont typeface="Wingdings" charset="0"/>
              <a:buAutoNum type="arabicPeriod"/>
            </a:pPr>
            <a:r>
              <a:rPr lang="en-US" dirty="0" err="1">
                <a:latin typeface="Times New Roman" charset="0"/>
              </a:rPr>
              <a:t>Khái</a:t>
            </a:r>
            <a:r>
              <a:rPr lang="en-US" dirty="0">
                <a:latin typeface="Times New Roman" charset="0"/>
              </a:rPr>
              <a:t> </a:t>
            </a:r>
            <a:r>
              <a:rPr lang="en-US" dirty="0" err="1">
                <a:latin typeface="Times New Roman" charset="0"/>
              </a:rPr>
              <a:t>niệm</a:t>
            </a:r>
            <a:r>
              <a:rPr lang="en-US" dirty="0">
                <a:latin typeface="Times New Roman" charset="0"/>
              </a:rPr>
              <a:t> </a:t>
            </a:r>
            <a:r>
              <a:rPr lang="en-US" dirty="0" err="1">
                <a:latin typeface="Times New Roman" charset="0"/>
              </a:rPr>
              <a:t>về</a:t>
            </a:r>
            <a:r>
              <a:rPr lang="en-US" dirty="0">
                <a:latin typeface="Times New Roman" charset="0"/>
              </a:rPr>
              <a:t> </a:t>
            </a:r>
            <a:r>
              <a:rPr lang="en-US" dirty="0" err="1" smtClean="0">
                <a:latin typeface="Times New Roman" charset="0"/>
              </a:rPr>
              <a:t>cấu</a:t>
            </a:r>
            <a:r>
              <a:rPr lang="en-US" dirty="0" smtClean="0">
                <a:latin typeface="Times New Roman" charset="0"/>
              </a:rPr>
              <a:t> </a:t>
            </a:r>
            <a:r>
              <a:rPr lang="en-US" dirty="0" err="1" smtClean="0">
                <a:latin typeface="Times New Roman" charset="0"/>
              </a:rPr>
              <a:t>trúc</a:t>
            </a:r>
            <a:r>
              <a:rPr lang="en-US" dirty="0" smtClean="0">
                <a:latin typeface="Times New Roman" charset="0"/>
              </a:rPr>
              <a:t> </a:t>
            </a:r>
            <a:r>
              <a:rPr lang="en-US" dirty="0" err="1" smtClean="0">
                <a:latin typeface="Times New Roman" charset="0"/>
              </a:rPr>
              <a:t>vật</a:t>
            </a:r>
            <a:r>
              <a:rPr lang="en-US" dirty="0" smtClean="0">
                <a:latin typeface="Times New Roman" charset="0"/>
              </a:rPr>
              <a:t> </a:t>
            </a:r>
            <a:r>
              <a:rPr lang="en-US" dirty="0" err="1" smtClean="0">
                <a:latin typeface="Times New Roman" charset="0"/>
              </a:rPr>
              <a:t>lý</a:t>
            </a:r>
            <a:r>
              <a:rPr lang="en-US" b="1" dirty="0" smtClean="0">
                <a:latin typeface="Times New Roman" charset="0"/>
              </a:rPr>
              <a:t>:</a:t>
            </a:r>
            <a:r>
              <a:rPr lang="en-US" sz="4400" b="1" dirty="0" smtClean="0">
                <a:latin typeface="Times New Roman" charset="0"/>
              </a:rPr>
              <a:t> </a:t>
            </a:r>
            <a:r>
              <a:rPr lang="en-US" sz="4400" b="1" dirty="0">
                <a:latin typeface="Times New Roman" charset="0"/>
              </a:rPr>
              <a:t/>
            </a:r>
            <a:br>
              <a:rPr lang="en-US" sz="4400" b="1" dirty="0">
                <a:latin typeface="Times New Roman" charset="0"/>
              </a:rPr>
            </a:br>
            <a:r>
              <a:rPr lang="en-US" sz="2400" dirty="0">
                <a:latin typeface="Times New Roman" charset="0"/>
              </a:rPr>
              <a:t>Client/server </a:t>
            </a:r>
            <a:r>
              <a:rPr lang="en-US" sz="2400" dirty="0" err="1">
                <a:latin typeface="Times New Roman" charset="0"/>
              </a:rPr>
              <a:t>là</a:t>
            </a:r>
            <a:r>
              <a:rPr lang="en-US" sz="2400" dirty="0">
                <a:latin typeface="Times New Roman" charset="0"/>
              </a:rPr>
              <a:t> </a:t>
            </a:r>
            <a:r>
              <a:rPr lang="en-US" sz="2400" dirty="0" err="1">
                <a:latin typeface="Times New Roman" charset="0"/>
              </a:rPr>
              <a:t>kiến</a:t>
            </a:r>
            <a:r>
              <a:rPr lang="en-US" sz="2400" dirty="0">
                <a:latin typeface="Times New Roman" charset="0"/>
              </a:rPr>
              <a:t> </a:t>
            </a:r>
            <a:r>
              <a:rPr lang="en-US" sz="2400" dirty="0" err="1">
                <a:latin typeface="Times New Roman" charset="0"/>
              </a:rPr>
              <a:t>trúc</a:t>
            </a:r>
            <a:r>
              <a:rPr lang="en-US" sz="2400" dirty="0">
                <a:latin typeface="Times New Roman" charset="0"/>
              </a:rPr>
              <a:t>  </a:t>
            </a:r>
            <a:r>
              <a:rPr lang="en-US" sz="2400" dirty="0" err="1">
                <a:latin typeface="Times New Roman" charset="0"/>
              </a:rPr>
              <a:t>gồm</a:t>
            </a:r>
            <a:r>
              <a:rPr lang="en-US" sz="2400" dirty="0">
                <a:latin typeface="Times New Roman" charset="0"/>
              </a:rPr>
              <a:t> 2 </a:t>
            </a:r>
            <a:r>
              <a:rPr lang="en-US" sz="2400" dirty="0" err="1">
                <a:latin typeface="Times New Roman" charset="0"/>
              </a:rPr>
              <a:t>phần</a:t>
            </a:r>
            <a:r>
              <a:rPr lang="en-US" sz="2400" dirty="0">
                <a:latin typeface="Times New Roman" charset="0"/>
              </a:rPr>
              <a:t> </a:t>
            </a:r>
            <a:r>
              <a:rPr lang="en-US" sz="2400" dirty="0" err="1">
                <a:latin typeface="Times New Roman" charset="0"/>
              </a:rPr>
              <a:t>Máy</a:t>
            </a:r>
            <a:r>
              <a:rPr lang="en-US" sz="2400" dirty="0">
                <a:latin typeface="Times New Roman" charset="0"/>
              </a:rPr>
              <a:t> client </a:t>
            </a:r>
            <a:r>
              <a:rPr lang="en-US" sz="2400" dirty="0" err="1">
                <a:latin typeface="Times New Roman" charset="0"/>
              </a:rPr>
              <a:t>và</a:t>
            </a:r>
            <a:r>
              <a:rPr lang="en-US" sz="2400" dirty="0">
                <a:latin typeface="Times New Roman" charset="0"/>
              </a:rPr>
              <a:t> </a:t>
            </a:r>
            <a:r>
              <a:rPr lang="en-US" sz="2400" dirty="0" err="1">
                <a:latin typeface="Times New Roman" charset="0"/>
              </a:rPr>
              <a:t>Máy</a:t>
            </a:r>
            <a:r>
              <a:rPr lang="en-US" sz="2400" dirty="0">
                <a:latin typeface="Times New Roman" charset="0"/>
              </a:rPr>
              <a:t> server, 2 </a:t>
            </a:r>
            <a:r>
              <a:rPr lang="en-US" sz="2400" dirty="0" err="1">
                <a:latin typeface="Times New Roman" charset="0"/>
              </a:rPr>
              <a:t>thành</a:t>
            </a:r>
            <a:r>
              <a:rPr lang="en-US" sz="2400" dirty="0">
                <a:latin typeface="Times New Roman" charset="0"/>
              </a:rPr>
              <a:t> </a:t>
            </a:r>
            <a:r>
              <a:rPr lang="en-US" sz="2400" dirty="0" err="1">
                <a:latin typeface="Times New Roman" charset="0"/>
              </a:rPr>
              <a:t>phần</a:t>
            </a:r>
            <a:r>
              <a:rPr lang="en-US" sz="2400" dirty="0">
                <a:latin typeface="Times New Roman" charset="0"/>
              </a:rPr>
              <a:t> </a:t>
            </a:r>
            <a:r>
              <a:rPr lang="en-US" sz="2400" dirty="0" err="1">
                <a:latin typeface="Times New Roman" charset="0"/>
              </a:rPr>
              <a:t>này</a:t>
            </a:r>
            <a:r>
              <a:rPr lang="en-US" sz="2400" dirty="0">
                <a:latin typeface="Times New Roman" charset="0"/>
              </a:rPr>
              <a:t> </a:t>
            </a:r>
            <a:r>
              <a:rPr lang="en-US" sz="2400" dirty="0" err="1">
                <a:latin typeface="Times New Roman" charset="0"/>
              </a:rPr>
              <a:t>liên</a:t>
            </a:r>
            <a:r>
              <a:rPr lang="en-US" sz="2400" dirty="0">
                <a:latin typeface="Times New Roman" charset="0"/>
              </a:rPr>
              <a:t> </a:t>
            </a:r>
            <a:r>
              <a:rPr lang="en-US" sz="2400" dirty="0" err="1">
                <a:latin typeface="Times New Roman" charset="0"/>
              </a:rPr>
              <a:t>lạc</a:t>
            </a:r>
            <a:r>
              <a:rPr lang="en-US" sz="2400" dirty="0">
                <a:latin typeface="Times New Roman" charset="0"/>
              </a:rPr>
              <a:t> </a:t>
            </a:r>
            <a:r>
              <a:rPr lang="en-US" sz="2400" dirty="0" err="1">
                <a:latin typeface="Times New Roman" charset="0"/>
              </a:rPr>
              <a:t>nhau</a:t>
            </a:r>
            <a:r>
              <a:rPr lang="en-US" sz="2400" dirty="0">
                <a:latin typeface="Times New Roman" charset="0"/>
              </a:rPr>
              <a:t> qua </a:t>
            </a:r>
            <a:r>
              <a:rPr lang="en-US" sz="2400" dirty="0" err="1">
                <a:latin typeface="Times New Roman" charset="0"/>
              </a:rPr>
              <a:t>hệ</a:t>
            </a:r>
            <a:r>
              <a:rPr lang="en-US" sz="2400" dirty="0">
                <a:latin typeface="Times New Roman" charset="0"/>
              </a:rPr>
              <a:t> </a:t>
            </a:r>
            <a:r>
              <a:rPr lang="en-US" sz="2400" dirty="0" err="1">
                <a:latin typeface="Times New Roman" charset="0"/>
              </a:rPr>
              <a:t>thống</a:t>
            </a:r>
            <a:r>
              <a:rPr lang="en-US" sz="2400" dirty="0">
                <a:latin typeface="Times New Roman" charset="0"/>
              </a:rPr>
              <a:t> </a:t>
            </a:r>
            <a:r>
              <a:rPr lang="en-US" sz="2400" dirty="0" err="1">
                <a:latin typeface="Times New Roman" charset="0"/>
              </a:rPr>
              <a:t>mạng</a:t>
            </a:r>
            <a:r>
              <a:rPr lang="en-US" sz="2400" dirty="0">
                <a:latin typeface="Times New Roman" charset="0"/>
              </a:rPr>
              <a:t>.</a:t>
            </a:r>
          </a:p>
          <a:p>
            <a:endParaRPr lang="en-US" dirty="0">
              <a:latin typeface="Arial" charset="0"/>
            </a:endParaRPr>
          </a:p>
        </p:txBody>
      </p:sp>
      <p:pic>
        <p:nvPicPr>
          <p:cNvPr id="2" name="Picture 1" descr="khai-niem-ve-cau-truc-vat-ly.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3422650"/>
            <a:ext cx="8521700" cy="3263900"/>
          </a:xfrm>
          <a:prstGeom prst="rect">
            <a:avLst/>
          </a:prstGeom>
        </p:spPr>
      </p:pic>
    </p:spTree>
    <p:extLst>
      <p:ext uri="{BB962C8B-B14F-4D97-AF65-F5344CB8AC3E}">
        <p14:creationId xmlns:p14="http://schemas.microsoft.com/office/powerpoint/2010/main" val="2339323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Mô</a:t>
            </a:r>
            <a:r>
              <a:rPr lang="en-US" dirty="0" smtClean="0"/>
              <a:t> </a:t>
            </a:r>
            <a:r>
              <a:rPr lang="en-US" dirty="0" err="1" smtClean="0"/>
              <a:t>hình</a:t>
            </a:r>
            <a:r>
              <a:rPr lang="en-US" dirty="0" smtClean="0"/>
              <a:t> </a:t>
            </a:r>
            <a:r>
              <a:rPr lang="en-US" dirty="0" err="1" smtClean="0"/>
              <a:t>khách</a:t>
            </a:r>
            <a:r>
              <a:rPr lang="en-US" dirty="0" smtClean="0"/>
              <a:t>/</a:t>
            </a:r>
            <a:r>
              <a:rPr lang="en-US" dirty="0" err="1" smtClean="0"/>
              <a:t>chủ</a:t>
            </a:r>
            <a:r>
              <a:rPr lang="en-US" dirty="0" smtClean="0"/>
              <a:t> (Client/Server)</a:t>
            </a:r>
            <a:endParaRPr lang="en-US" dirty="0"/>
          </a:p>
        </p:txBody>
      </p:sp>
      <p:sp>
        <p:nvSpPr>
          <p:cNvPr id="3" name="Content Placeholder 2"/>
          <p:cNvSpPr>
            <a:spLocks noGrp="1"/>
          </p:cNvSpPr>
          <p:nvPr>
            <p:ph idx="1"/>
          </p:nvPr>
        </p:nvSpPr>
        <p:spPr>
          <a:xfrm>
            <a:off x="457200" y="1301124"/>
            <a:ext cx="8229600" cy="5189000"/>
          </a:xfrm>
        </p:spPr>
        <p:txBody>
          <a:bodyPr>
            <a:normAutofit fontScale="92500" lnSpcReduction="10000"/>
          </a:bodyPr>
          <a:lstStyle/>
          <a:p>
            <a:pPr marL="0" indent="0">
              <a:buNone/>
            </a:pPr>
            <a:r>
              <a:rPr lang="en-US" dirty="0" smtClean="0">
                <a:latin typeface="Times New Roman" charset="0"/>
              </a:rPr>
              <a:t>1. </a:t>
            </a:r>
            <a:r>
              <a:rPr lang="en-US" dirty="0" err="1" smtClean="0">
                <a:latin typeface="Times New Roman" charset="0"/>
              </a:rPr>
              <a:t>Khái</a:t>
            </a:r>
            <a:r>
              <a:rPr lang="en-US" dirty="0" smtClean="0">
                <a:latin typeface="Times New Roman" charset="0"/>
              </a:rPr>
              <a:t> </a:t>
            </a:r>
            <a:r>
              <a:rPr lang="en-US" dirty="0" err="1" smtClean="0">
                <a:latin typeface="Times New Roman" charset="0"/>
              </a:rPr>
              <a:t>niệm</a:t>
            </a:r>
            <a:r>
              <a:rPr lang="en-US" dirty="0" smtClean="0">
                <a:latin typeface="Times New Roman" charset="0"/>
              </a:rPr>
              <a:t> </a:t>
            </a:r>
            <a:r>
              <a:rPr lang="en-US" dirty="0" err="1" smtClean="0">
                <a:latin typeface="Times New Roman" charset="0"/>
              </a:rPr>
              <a:t>về</a:t>
            </a:r>
            <a:r>
              <a:rPr lang="en-US" dirty="0" smtClean="0">
                <a:latin typeface="Times New Roman" charset="0"/>
              </a:rPr>
              <a:t> </a:t>
            </a:r>
            <a:r>
              <a:rPr lang="en-US" dirty="0" err="1" smtClean="0">
                <a:latin typeface="Times New Roman" charset="0"/>
              </a:rPr>
              <a:t>cấu</a:t>
            </a:r>
            <a:r>
              <a:rPr lang="en-US" dirty="0" smtClean="0">
                <a:latin typeface="Times New Roman" charset="0"/>
              </a:rPr>
              <a:t> </a:t>
            </a:r>
            <a:r>
              <a:rPr lang="en-US" dirty="0" err="1" smtClean="0">
                <a:latin typeface="Times New Roman" charset="0"/>
              </a:rPr>
              <a:t>trúc</a:t>
            </a:r>
            <a:r>
              <a:rPr lang="en-US" dirty="0" smtClean="0">
                <a:latin typeface="Times New Roman" charset="0"/>
              </a:rPr>
              <a:t> </a:t>
            </a:r>
            <a:r>
              <a:rPr lang="en-US" dirty="0" err="1" smtClean="0">
                <a:latin typeface="Times New Roman" charset="0"/>
              </a:rPr>
              <a:t>vật</a:t>
            </a:r>
            <a:r>
              <a:rPr lang="en-US" dirty="0" smtClean="0">
                <a:latin typeface="Times New Roman" charset="0"/>
              </a:rPr>
              <a:t> </a:t>
            </a:r>
            <a:r>
              <a:rPr lang="en-US" dirty="0" err="1" smtClean="0">
                <a:latin typeface="Times New Roman" charset="0"/>
              </a:rPr>
              <a:t>lý</a:t>
            </a:r>
            <a:r>
              <a:rPr lang="en-US" b="1" dirty="0" smtClean="0">
                <a:latin typeface="Times New Roman" charset="0"/>
              </a:rPr>
              <a:t>:</a:t>
            </a:r>
            <a:r>
              <a:rPr lang="en-US" sz="4400" b="1" dirty="0" smtClean="0">
                <a:latin typeface="Times New Roman" charset="0"/>
              </a:rPr>
              <a:t> </a:t>
            </a:r>
            <a:endParaRPr lang="en-US" dirty="0" smtClean="0"/>
          </a:p>
          <a:p>
            <a:r>
              <a:rPr lang="en-US" i="1" dirty="0" err="1" smtClean="0">
                <a:latin typeface="Times"/>
                <a:cs typeface="Times"/>
              </a:rPr>
              <a:t>Máy</a:t>
            </a:r>
            <a:r>
              <a:rPr lang="en-US" i="1" dirty="0" smtClean="0">
                <a:latin typeface="Times"/>
                <a:cs typeface="Times"/>
              </a:rPr>
              <a:t> </a:t>
            </a:r>
            <a:r>
              <a:rPr lang="en-US" i="1" dirty="0" err="1">
                <a:latin typeface="Times"/>
                <a:cs typeface="Times"/>
              </a:rPr>
              <a:t>chủ</a:t>
            </a:r>
            <a:r>
              <a:rPr lang="en-US" i="1" dirty="0">
                <a:latin typeface="Times"/>
                <a:cs typeface="Times"/>
              </a:rPr>
              <a:t> (Server)</a:t>
            </a:r>
          </a:p>
          <a:p>
            <a:r>
              <a:rPr lang="pt-BR" i="1" dirty="0" err="1">
                <a:latin typeface="Times"/>
                <a:cs typeface="Times"/>
              </a:rPr>
              <a:t>Máy</a:t>
            </a:r>
            <a:r>
              <a:rPr lang="pt-BR" i="1" dirty="0">
                <a:latin typeface="Times"/>
                <a:cs typeface="Times"/>
              </a:rPr>
              <a:t> </a:t>
            </a:r>
            <a:r>
              <a:rPr lang="pt-BR" i="1" dirty="0" err="1">
                <a:latin typeface="Times"/>
                <a:cs typeface="Times"/>
              </a:rPr>
              <a:t>trạm</a:t>
            </a:r>
            <a:r>
              <a:rPr lang="pt-BR" i="1" dirty="0">
                <a:latin typeface="Times"/>
                <a:cs typeface="Times"/>
              </a:rPr>
              <a:t> (</a:t>
            </a:r>
            <a:r>
              <a:rPr lang="pt-BR" i="1" dirty="0" err="1">
                <a:latin typeface="Times"/>
                <a:cs typeface="Times"/>
              </a:rPr>
              <a:t>Client</a:t>
            </a:r>
            <a:r>
              <a:rPr lang="pt-BR" i="1" dirty="0">
                <a:latin typeface="Times"/>
                <a:cs typeface="Times"/>
              </a:rPr>
              <a:t>)</a:t>
            </a:r>
            <a:r>
              <a:rPr lang="pt-BR" dirty="0">
                <a:latin typeface="Times"/>
                <a:cs typeface="Times"/>
              </a:rPr>
              <a:t>: </a:t>
            </a:r>
            <a:r>
              <a:rPr lang="pt-BR" dirty="0" err="1">
                <a:latin typeface="Times"/>
                <a:cs typeface="Times"/>
              </a:rPr>
              <a:t>là</a:t>
            </a:r>
            <a:r>
              <a:rPr lang="pt-BR" dirty="0">
                <a:latin typeface="Times"/>
                <a:cs typeface="Times"/>
              </a:rPr>
              <a:t> </a:t>
            </a:r>
            <a:r>
              <a:rPr lang="pt-BR" dirty="0" err="1">
                <a:latin typeface="Times"/>
                <a:cs typeface="Times"/>
              </a:rPr>
              <a:t>các</a:t>
            </a:r>
            <a:r>
              <a:rPr lang="pt-BR" dirty="0">
                <a:latin typeface="Times"/>
                <a:cs typeface="Times"/>
              </a:rPr>
              <a:t> </a:t>
            </a:r>
            <a:r>
              <a:rPr lang="pt-BR" dirty="0" err="1">
                <a:latin typeface="Times"/>
                <a:cs typeface="Times"/>
              </a:rPr>
              <a:t>máy</a:t>
            </a:r>
            <a:r>
              <a:rPr lang="pt-BR" dirty="0">
                <a:latin typeface="Times"/>
                <a:cs typeface="Times"/>
              </a:rPr>
              <a:t> </a:t>
            </a:r>
            <a:r>
              <a:rPr lang="pt-BR" dirty="0" err="1">
                <a:latin typeface="Times"/>
                <a:cs typeface="Times"/>
              </a:rPr>
              <a:t>tính</a:t>
            </a:r>
            <a:r>
              <a:rPr lang="pt-BR" dirty="0">
                <a:latin typeface="Times"/>
                <a:cs typeface="Times"/>
              </a:rPr>
              <a:t> </a:t>
            </a:r>
            <a:r>
              <a:rPr lang="pt-BR" dirty="0" err="1">
                <a:latin typeface="Times"/>
                <a:cs typeface="Times"/>
              </a:rPr>
              <a:t>được</a:t>
            </a:r>
            <a:r>
              <a:rPr lang="pt-BR" dirty="0">
                <a:latin typeface="Times"/>
                <a:cs typeface="Times"/>
              </a:rPr>
              <a:t> </a:t>
            </a:r>
            <a:r>
              <a:rPr lang="pt-BR" dirty="0" err="1">
                <a:latin typeface="Times"/>
                <a:cs typeface="Times"/>
              </a:rPr>
              <a:t>phép</a:t>
            </a:r>
            <a:r>
              <a:rPr lang="pt-BR" dirty="0">
                <a:latin typeface="Times"/>
                <a:cs typeface="Times"/>
              </a:rPr>
              <a:t> </a:t>
            </a:r>
            <a:r>
              <a:rPr lang="pt-BR" dirty="0" err="1">
                <a:latin typeface="Times"/>
                <a:cs typeface="Times"/>
              </a:rPr>
              <a:t>truy</a:t>
            </a:r>
            <a:r>
              <a:rPr lang="pt-BR" dirty="0">
                <a:latin typeface="Times"/>
                <a:cs typeface="Times"/>
              </a:rPr>
              <a:t> </a:t>
            </a:r>
            <a:r>
              <a:rPr lang="pt-BR" dirty="0" err="1">
                <a:latin typeface="Times"/>
                <a:cs typeface="Times"/>
              </a:rPr>
              <a:t>xuất</a:t>
            </a:r>
            <a:r>
              <a:rPr lang="pt-BR" dirty="0">
                <a:latin typeface="Times"/>
                <a:cs typeface="Times"/>
              </a:rPr>
              <a:t> </a:t>
            </a:r>
            <a:r>
              <a:rPr lang="pt-BR" dirty="0" err="1">
                <a:latin typeface="Times"/>
                <a:cs typeface="Times"/>
              </a:rPr>
              <a:t>các</a:t>
            </a:r>
            <a:r>
              <a:rPr lang="pt-BR" dirty="0">
                <a:latin typeface="Times"/>
                <a:cs typeface="Times"/>
              </a:rPr>
              <a:t> </a:t>
            </a:r>
            <a:r>
              <a:rPr lang="pt-BR" dirty="0" err="1">
                <a:latin typeface="Times"/>
                <a:cs typeface="Times"/>
              </a:rPr>
              <a:t>tài</a:t>
            </a:r>
            <a:r>
              <a:rPr lang="pt-BR" dirty="0">
                <a:latin typeface="Times"/>
                <a:cs typeface="Times"/>
              </a:rPr>
              <a:t> </a:t>
            </a:r>
            <a:r>
              <a:rPr lang="pt-BR" dirty="0" err="1">
                <a:latin typeface="Times"/>
                <a:cs typeface="Times"/>
              </a:rPr>
              <a:t>nguyên</a:t>
            </a:r>
            <a:r>
              <a:rPr lang="pt-BR" dirty="0">
                <a:latin typeface="Times"/>
                <a:cs typeface="Times"/>
              </a:rPr>
              <a:t> </a:t>
            </a:r>
            <a:r>
              <a:rPr lang="pt-BR" dirty="0" err="1">
                <a:latin typeface="Times"/>
                <a:cs typeface="Times"/>
              </a:rPr>
              <a:t>đã</a:t>
            </a:r>
            <a:r>
              <a:rPr lang="pt-BR" dirty="0">
                <a:latin typeface="Times"/>
                <a:cs typeface="Times"/>
              </a:rPr>
              <a:t> </a:t>
            </a:r>
            <a:r>
              <a:rPr lang="pt-BR" dirty="0" err="1">
                <a:latin typeface="Times"/>
                <a:cs typeface="Times"/>
              </a:rPr>
              <a:t>được</a:t>
            </a:r>
            <a:r>
              <a:rPr lang="pt-BR" dirty="0">
                <a:latin typeface="Times"/>
                <a:cs typeface="Times"/>
              </a:rPr>
              <a:t> chia </a:t>
            </a:r>
            <a:r>
              <a:rPr lang="pt-BR" dirty="0" err="1">
                <a:latin typeface="Times"/>
                <a:cs typeface="Times"/>
              </a:rPr>
              <a:t>sẻ</a:t>
            </a:r>
            <a:r>
              <a:rPr lang="pt-BR" dirty="0">
                <a:latin typeface="Times"/>
                <a:cs typeface="Times"/>
              </a:rPr>
              <a:t> </a:t>
            </a:r>
            <a:r>
              <a:rPr lang="pt-BR" dirty="0" err="1">
                <a:latin typeface="Times"/>
                <a:cs typeface="Times"/>
              </a:rPr>
              <a:t>trên</a:t>
            </a:r>
            <a:r>
              <a:rPr lang="pt-BR" dirty="0">
                <a:latin typeface="Times"/>
                <a:cs typeface="Times"/>
              </a:rPr>
              <a:t> </a:t>
            </a:r>
            <a:r>
              <a:rPr lang="pt-BR" dirty="0" err="1">
                <a:latin typeface="Times"/>
                <a:cs typeface="Times"/>
              </a:rPr>
              <a:t>mạng</a:t>
            </a:r>
            <a:r>
              <a:rPr lang="pt-BR" dirty="0">
                <a:latin typeface="Times"/>
                <a:cs typeface="Times"/>
              </a:rPr>
              <a:t>.</a:t>
            </a:r>
          </a:p>
          <a:p>
            <a:r>
              <a:rPr lang="cs-CZ" i="1" dirty="0" err="1">
                <a:latin typeface="Times"/>
                <a:cs typeface="Times"/>
              </a:rPr>
              <a:t>Dây</a:t>
            </a:r>
            <a:r>
              <a:rPr lang="cs-CZ" i="1" dirty="0">
                <a:latin typeface="Times"/>
                <a:cs typeface="Times"/>
              </a:rPr>
              <a:t> </a:t>
            </a:r>
            <a:r>
              <a:rPr lang="cs-CZ" i="1" dirty="0" err="1">
                <a:latin typeface="Times"/>
                <a:cs typeface="Times"/>
              </a:rPr>
              <a:t>cáp</a:t>
            </a:r>
            <a:r>
              <a:rPr lang="cs-CZ" i="1" dirty="0">
                <a:latin typeface="Times"/>
                <a:cs typeface="Times"/>
              </a:rPr>
              <a:t> </a:t>
            </a:r>
            <a:r>
              <a:rPr lang="cs-CZ" i="1" dirty="0" err="1">
                <a:latin typeface="Times"/>
                <a:cs typeface="Times"/>
              </a:rPr>
              <a:t>mạng</a:t>
            </a:r>
            <a:r>
              <a:rPr lang="cs-CZ" i="1" dirty="0">
                <a:latin typeface="Times"/>
                <a:cs typeface="Times"/>
              </a:rPr>
              <a:t> (</a:t>
            </a:r>
            <a:r>
              <a:rPr lang="cs-CZ" i="1" dirty="0" err="1">
                <a:latin typeface="Times"/>
                <a:cs typeface="Times"/>
              </a:rPr>
              <a:t>Cable</a:t>
            </a:r>
            <a:r>
              <a:rPr lang="cs-CZ" i="1" dirty="0">
                <a:latin typeface="Times"/>
                <a:cs typeface="Times"/>
              </a:rPr>
              <a:t> </a:t>
            </a:r>
            <a:r>
              <a:rPr lang="cs-CZ" i="1" dirty="0" err="1">
                <a:latin typeface="Times"/>
                <a:cs typeface="Times"/>
              </a:rPr>
              <a:t>hoặc</a:t>
            </a:r>
            <a:r>
              <a:rPr lang="cs-CZ" i="1" dirty="0">
                <a:latin typeface="Times"/>
                <a:cs typeface="Times"/>
              </a:rPr>
              <a:t> Media)</a:t>
            </a:r>
            <a:r>
              <a:rPr lang="cs-CZ" dirty="0">
                <a:latin typeface="Times"/>
                <a:cs typeface="Times"/>
              </a:rPr>
              <a:t>: </a:t>
            </a:r>
            <a:r>
              <a:rPr lang="cs-CZ" dirty="0" err="1">
                <a:latin typeface="Times"/>
                <a:cs typeface="Times"/>
              </a:rPr>
              <a:t>là</a:t>
            </a:r>
            <a:r>
              <a:rPr lang="cs-CZ" dirty="0">
                <a:latin typeface="Times"/>
                <a:cs typeface="Times"/>
              </a:rPr>
              <a:t> </a:t>
            </a:r>
            <a:r>
              <a:rPr lang="cs-CZ" dirty="0" err="1">
                <a:latin typeface="Times"/>
                <a:cs typeface="Times"/>
              </a:rPr>
              <a:t>một</a:t>
            </a:r>
            <a:r>
              <a:rPr lang="cs-CZ" dirty="0">
                <a:latin typeface="Times"/>
                <a:cs typeface="Times"/>
              </a:rPr>
              <a:t> </a:t>
            </a:r>
            <a:r>
              <a:rPr lang="cs-CZ" dirty="0" err="1">
                <a:latin typeface="Times"/>
                <a:cs typeface="Times"/>
              </a:rPr>
              <a:t>hệ</a:t>
            </a:r>
            <a:r>
              <a:rPr lang="cs-CZ" dirty="0">
                <a:latin typeface="Times"/>
                <a:cs typeface="Times"/>
              </a:rPr>
              <a:t> </a:t>
            </a:r>
            <a:r>
              <a:rPr lang="cs-CZ" dirty="0" err="1">
                <a:latin typeface="Times"/>
                <a:cs typeface="Times"/>
              </a:rPr>
              <a:t>thống</a:t>
            </a:r>
            <a:r>
              <a:rPr lang="cs-CZ" dirty="0">
                <a:latin typeface="Times"/>
                <a:cs typeface="Times"/>
              </a:rPr>
              <a:t> </a:t>
            </a:r>
            <a:r>
              <a:rPr lang="cs-CZ" dirty="0" err="1">
                <a:latin typeface="Times"/>
                <a:cs typeface="Times"/>
              </a:rPr>
              <a:t>dây</a:t>
            </a:r>
            <a:r>
              <a:rPr lang="cs-CZ" dirty="0">
                <a:latin typeface="Times"/>
                <a:cs typeface="Times"/>
              </a:rPr>
              <a:t> </a:t>
            </a:r>
            <a:r>
              <a:rPr lang="cs-CZ" dirty="0" err="1">
                <a:latin typeface="Times"/>
                <a:cs typeface="Times"/>
              </a:rPr>
              <a:t>cáp</a:t>
            </a:r>
            <a:r>
              <a:rPr lang="cs-CZ" dirty="0">
                <a:latin typeface="Times"/>
                <a:cs typeface="Times"/>
              </a:rPr>
              <a:t> </a:t>
            </a:r>
            <a:r>
              <a:rPr lang="cs-CZ" dirty="0" err="1">
                <a:latin typeface="Times"/>
                <a:cs typeface="Times"/>
              </a:rPr>
              <a:t>nối</a:t>
            </a:r>
            <a:r>
              <a:rPr lang="cs-CZ" dirty="0">
                <a:latin typeface="Times"/>
                <a:cs typeface="Times"/>
              </a:rPr>
              <a:t> </a:t>
            </a:r>
            <a:r>
              <a:rPr lang="cs-CZ" dirty="0" err="1">
                <a:latin typeface="Times"/>
                <a:cs typeface="Times"/>
              </a:rPr>
              <a:t>kết</a:t>
            </a:r>
            <a:r>
              <a:rPr lang="cs-CZ" dirty="0">
                <a:latin typeface="Times"/>
                <a:cs typeface="Times"/>
              </a:rPr>
              <a:t> </a:t>
            </a:r>
            <a:r>
              <a:rPr lang="cs-CZ" dirty="0" err="1">
                <a:latin typeface="Times"/>
                <a:cs typeface="Times"/>
              </a:rPr>
              <a:t>vật</a:t>
            </a:r>
            <a:r>
              <a:rPr lang="cs-CZ" dirty="0">
                <a:latin typeface="Times"/>
                <a:cs typeface="Times"/>
              </a:rPr>
              <a:t> </a:t>
            </a:r>
            <a:r>
              <a:rPr lang="cs-CZ" dirty="0" err="1">
                <a:latin typeface="Times"/>
                <a:cs typeface="Times"/>
              </a:rPr>
              <a:t>lý</a:t>
            </a:r>
            <a:r>
              <a:rPr lang="cs-CZ" dirty="0">
                <a:latin typeface="Times"/>
                <a:cs typeface="Times"/>
              </a:rPr>
              <a:t> </a:t>
            </a:r>
            <a:r>
              <a:rPr lang="cs-CZ" dirty="0" err="1">
                <a:latin typeface="Times"/>
                <a:cs typeface="Times"/>
              </a:rPr>
              <a:t>các</a:t>
            </a:r>
            <a:r>
              <a:rPr lang="cs-CZ" dirty="0">
                <a:latin typeface="Times"/>
                <a:cs typeface="Times"/>
              </a:rPr>
              <a:t> </a:t>
            </a:r>
            <a:r>
              <a:rPr lang="cs-CZ" dirty="0" err="1">
                <a:latin typeface="Times"/>
                <a:cs typeface="Times"/>
              </a:rPr>
              <a:t>máy</a:t>
            </a:r>
            <a:r>
              <a:rPr lang="cs-CZ" dirty="0">
                <a:latin typeface="Times"/>
                <a:cs typeface="Times"/>
              </a:rPr>
              <a:t> </a:t>
            </a:r>
            <a:r>
              <a:rPr lang="cs-CZ" dirty="0" err="1">
                <a:latin typeface="Times"/>
                <a:cs typeface="Times"/>
              </a:rPr>
              <a:t>tính</a:t>
            </a:r>
            <a:r>
              <a:rPr lang="cs-CZ" dirty="0">
                <a:latin typeface="Times"/>
                <a:cs typeface="Times"/>
              </a:rPr>
              <a:t>, </a:t>
            </a:r>
            <a:r>
              <a:rPr lang="cs-CZ" dirty="0" err="1">
                <a:latin typeface="Times"/>
                <a:cs typeface="Times"/>
              </a:rPr>
              <a:t>máy</a:t>
            </a:r>
            <a:r>
              <a:rPr lang="cs-CZ" dirty="0">
                <a:latin typeface="Times"/>
                <a:cs typeface="Times"/>
              </a:rPr>
              <a:t> in </a:t>
            </a:r>
            <a:r>
              <a:rPr lang="cs-CZ" dirty="0" err="1">
                <a:latin typeface="Times"/>
                <a:cs typeface="Times"/>
              </a:rPr>
              <a:t>lại</a:t>
            </a:r>
            <a:r>
              <a:rPr lang="cs-CZ" dirty="0">
                <a:latin typeface="Times"/>
                <a:cs typeface="Times"/>
              </a:rPr>
              <a:t> </a:t>
            </a:r>
            <a:r>
              <a:rPr lang="cs-CZ" dirty="0" err="1">
                <a:latin typeface="Times"/>
                <a:cs typeface="Times"/>
              </a:rPr>
              <a:t>với</a:t>
            </a:r>
            <a:r>
              <a:rPr lang="cs-CZ" dirty="0">
                <a:latin typeface="Times"/>
                <a:cs typeface="Times"/>
              </a:rPr>
              <a:t> </a:t>
            </a:r>
            <a:r>
              <a:rPr lang="cs-CZ" dirty="0" err="1">
                <a:latin typeface="Times"/>
                <a:cs typeface="Times"/>
              </a:rPr>
              <a:t>nhau</a:t>
            </a:r>
            <a:endParaRPr lang="cs-CZ" dirty="0">
              <a:latin typeface="Times"/>
              <a:cs typeface="Times"/>
            </a:endParaRPr>
          </a:p>
          <a:p>
            <a:r>
              <a:rPr lang="en-US" i="1" dirty="0" err="1">
                <a:latin typeface="Times"/>
                <a:cs typeface="Times"/>
              </a:rPr>
              <a:t>Dữ</a:t>
            </a:r>
            <a:r>
              <a:rPr lang="en-US" i="1" dirty="0">
                <a:latin typeface="Times"/>
                <a:cs typeface="Times"/>
              </a:rPr>
              <a:t> </a:t>
            </a:r>
            <a:r>
              <a:rPr lang="en-US" i="1" dirty="0" err="1">
                <a:latin typeface="Times"/>
                <a:cs typeface="Times"/>
              </a:rPr>
              <a:t>liệu</a:t>
            </a:r>
            <a:r>
              <a:rPr lang="en-US" i="1" dirty="0">
                <a:latin typeface="Times"/>
                <a:cs typeface="Times"/>
              </a:rPr>
              <a:t> </a:t>
            </a:r>
            <a:r>
              <a:rPr lang="en-US" i="1" dirty="0" err="1">
                <a:latin typeface="Times"/>
                <a:cs typeface="Times"/>
              </a:rPr>
              <a:t>chung</a:t>
            </a:r>
            <a:r>
              <a:rPr lang="en-US" i="1" dirty="0">
                <a:latin typeface="Times"/>
                <a:cs typeface="Times"/>
              </a:rPr>
              <a:t> (Shared data)</a:t>
            </a:r>
            <a:r>
              <a:rPr lang="en-US" dirty="0">
                <a:latin typeface="Times"/>
                <a:cs typeface="Times"/>
              </a:rPr>
              <a:t>: </a:t>
            </a:r>
            <a:r>
              <a:rPr lang="en-US" dirty="0" err="1">
                <a:latin typeface="Times"/>
                <a:cs typeface="Times"/>
              </a:rPr>
              <a:t>là</a:t>
            </a:r>
            <a:r>
              <a:rPr lang="en-US" dirty="0">
                <a:latin typeface="Times"/>
                <a:cs typeface="Times"/>
              </a:rPr>
              <a:t> </a:t>
            </a:r>
            <a:r>
              <a:rPr lang="en-US" dirty="0" err="1">
                <a:latin typeface="Times"/>
                <a:cs typeface="Times"/>
              </a:rPr>
              <a:t>các</a:t>
            </a:r>
            <a:r>
              <a:rPr lang="en-US" dirty="0">
                <a:latin typeface="Times"/>
                <a:cs typeface="Times"/>
              </a:rPr>
              <a:t> </a:t>
            </a:r>
            <a:r>
              <a:rPr lang="en-US" dirty="0" err="1">
                <a:latin typeface="Times"/>
                <a:cs typeface="Times"/>
              </a:rPr>
              <a:t>tập</a:t>
            </a:r>
            <a:r>
              <a:rPr lang="en-US" dirty="0">
                <a:latin typeface="Times"/>
                <a:cs typeface="Times"/>
              </a:rPr>
              <a:t> tin, </a:t>
            </a:r>
            <a:r>
              <a:rPr lang="en-US" dirty="0" err="1">
                <a:latin typeface="Times"/>
                <a:cs typeface="Times"/>
              </a:rPr>
              <a:t>thư</a:t>
            </a:r>
            <a:r>
              <a:rPr lang="en-US" dirty="0">
                <a:latin typeface="Times"/>
                <a:cs typeface="Times"/>
              </a:rPr>
              <a:t> </a:t>
            </a:r>
            <a:r>
              <a:rPr lang="en-US" dirty="0" err="1">
                <a:latin typeface="Times"/>
                <a:cs typeface="Times"/>
              </a:rPr>
              <a:t>mục</a:t>
            </a:r>
            <a:r>
              <a:rPr lang="en-US" dirty="0">
                <a:latin typeface="Times"/>
                <a:cs typeface="Times"/>
              </a:rPr>
              <a:t> </a:t>
            </a:r>
            <a:r>
              <a:rPr lang="en-US" dirty="0" err="1">
                <a:latin typeface="Times"/>
                <a:cs typeface="Times"/>
              </a:rPr>
              <a:t>mà</a:t>
            </a:r>
            <a:r>
              <a:rPr lang="en-US" dirty="0">
                <a:latin typeface="Times"/>
                <a:cs typeface="Times"/>
              </a:rPr>
              <a:t> </a:t>
            </a:r>
            <a:r>
              <a:rPr lang="en-US" dirty="0" err="1">
                <a:latin typeface="Times"/>
                <a:cs typeface="Times"/>
              </a:rPr>
              <a:t>người</a:t>
            </a:r>
            <a:r>
              <a:rPr lang="en-US" dirty="0">
                <a:latin typeface="Times"/>
                <a:cs typeface="Times"/>
              </a:rPr>
              <a:t> </a:t>
            </a:r>
            <a:r>
              <a:rPr lang="en-US" dirty="0" err="1">
                <a:latin typeface="Times"/>
                <a:cs typeface="Times"/>
              </a:rPr>
              <a:t>sử</a:t>
            </a:r>
            <a:r>
              <a:rPr lang="en-US" dirty="0">
                <a:latin typeface="Times"/>
                <a:cs typeface="Times"/>
              </a:rPr>
              <a:t> </a:t>
            </a:r>
            <a:r>
              <a:rPr lang="en-US" dirty="0" err="1">
                <a:latin typeface="Times"/>
                <a:cs typeface="Times"/>
              </a:rPr>
              <a:t>dụng</a:t>
            </a:r>
            <a:r>
              <a:rPr lang="en-US" dirty="0">
                <a:latin typeface="Times"/>
                <a:cs typeface="Times"/>
              </a:rPr>
              <a:t> </a:t>
            </a:r>
            <a:r>
              <a:rPr lang="en-US" dirty="0" err="1">
                <a:latin typeface="Times"/>
                <a:cs typeface="Times"/>
              </a:rPr>
              <a:t>trong</a:t>
            </a:r>
            <a:r>
              <a:rPr lang="en-US" dirty="0">
                <a:latin typeface="Times"/>
                <a:cs typeface="Times"/>
              </a:rPr>
              <a:t> </a:t>
            </a:r>
            <a:r>
              <a:rPr lang="en-US" dirty="0" err="1">
                <a:latin typeface="Times"/>
                <a:cs typeface="Times"/>
              </a:rPr>
              <a:t>hệ</a:t>
            </a:r>
            <a:r>
              <a:rPr lang="en-US" dirty="0">
                <a:latin typeface="Times"/>
                <a:cs typeface="Times"/>
              </a:rPr>
              <a:t> </a:t>
            </a:r>
            <a:r>
              <a:rPr lang="en-US" dirty="0" err="1">
                <a:latin typeface="Times"/>
                <a:cs typeface="Times"/>
              </a:rPr>
              <a:t>thống</a:t>
            </a:r>
            <a:r>
              <a:rPr lang="en-US" dirty="0">
                <a:latin typeface="Times"/>
                <a:cs typeface="Times"/>
              </a:rPr>
              <a:t> </a:t>
            </a:r>
            <a:r>
              <a:rPr lang="en-US" dirty="0" err="1">
                <a:latin typeface="Times"/>
                <a:cs typeface="Times"/>
              </a:rPr>
              <a:t>mạng</a:t>
            </a:r>
            <a:r>
              <a:rPr lang="en-US" dirty="0">
                <a:latin typeface="Times"/>
                <a:cs typeface="Times"/>
              </a:rPr>
              <a:t> </a:t>
            </a:r>
            <a:r>
              <a:rPr lang="en-US" dirty="0" err="1">
                <a:latin typeface="Times"/>
                <a:cs typeface="Times"/>
              </a:rPr>
              <a:t>có</a:t>
            </a:r>
            <a:r>
              <a:rPr lang="en-US" dirty="0">
                <a:latin typeface="Times"/>
                <a:cs typeface="Times"/>
              </a:rPr>
              <a:t> </a:t>
            </a:r>
            <a:r>
              <a:rPr lang="en-US" dirty="0" err="1">
                <a:latin typeface="Times"/>
                <a:cs typeface="Times"/>
              </a:rPr>
              <a:t>thể</a:t>
            </a:r>
            <a:r>
              <a:rPr lang="en-US" dirty="0">
                <a:latin typeface="Times"/>
                <a:cs typeface="Times"/>
              </a:rPr>
              <a:t> </a:t>
            </a:r>
            <a:r>
              <a:rPr lang="en-US" dirty="0" err="1">
                <a:latin typeface="Times"/>
                <a:cs typeface="Times"/>
              </a:rPr>
              <a:t>truy</a:t>
            </a:r>
            <a:r>
              <a:rPr lang="en-US" dirty="0">
                <a:latin typeface="Times"/>
                <a:cs typeface="Times"/>
              </a:rPr>
              <a:t> </a:t>
            </a:r>
            <a:r>
              <a:rPr lang="en-US" dirty="0" err="1">
                <a:latin typeface="Times"/>
                <a:cs typeface="Times"/>
              </a:rPr>
              <a:t>xuất</a:t>
            </a:r>
            <a:r>
              <a:rPr lang="en-US" dirty="0">
                <a:latin typeface="Times"/>
                <a:cs typeface="Times"/>
              </a:rPr>
              <a:t> </a:t>
            </a:r>
            <a:r>
              <a:rPr lang="en-US" dirty="0" err="1">
                <a:latin typeface="Times"/>
                <a:cs typeface="Times"/>
              </a:rPr>
              <a:t>vào</a:t>
            </a:r>
            <a:r>
              <a:rPr lang="en-US" dirty="0">
                <a:latin typeface="Times"/>
                <a:cs typeface="Times"/>
              </a:rPr>
              <a:t> </a:t>
            </a:r>
            <a:r>
              <a:rPr lang="en-US" dirty="0" err="1">
                <a:latin typeface="Times"/>
                <a:cs typeface="Times"/>
              </a:rPr>
              <a:t>máy</a:t>
            </a:r>
            <a:r>
              <a:rPr lang="en-US" dirty="0">
                <a:latin typeface="Times"/>
                <a:cs typeface="Times"/>
              </a:rPr>
              <a:t> </a:t>
            </a:r>
            <a:r>
              <a:rPr lang="en-US" dirty="0" err="1">
                <a:latin typeface="Times"/>
                <a:cs typeface="Times"/>
              </a:rPr>
              <a:t>chủ</a:t>
            </a:r>
            <a:r>
              <a:rPr lang="en-US" dirty="0">
                <a:latin typeface="Times"/>
                <a:cs typeface="Times"/>
              </a:rPr>
              <a:t> </a:t>
            </a:r>
            <a:r>
              <a:rPr lang="en-US" dirty="0" err="1">
                <a:latin typeface="Times"/>
                <a:cs typeface="Times"/>
              </a:rPr>
              <a:t>từ</a:t>
            </a:r>
            <a:r>
              <a:rPr lang="en-US" dirty="0">
                <a:latin typeface="Times"/>
                <a:cs typeface="Times"/>
              </a:rPr>
              <a:t> </a:t>
            </a:r>
            <a:r>
              <a:rPr lang="en-US" dirty="0" err="1">
                <a:latin typeface="Times"/>
                <a:cs typeface="Times"/>
              </a:rPr>
              <a:t>các</a:t>
            </a:r>
            <a:r>
              <a:rPr lang="en-US" dirty="0">
                <a:latin typeface="Times"/>
                <a:cs typeface="Times"/>
              </a:rPr>
              <a:t> </a:t>
            </a:r>
            <a:r>
              <a:rPr lang="en-US" dirty="0" err="1">
                <a:latin typeface="Times"/>
                <a:cs typeface="Times"/>
              </a:rPr>
              <a:t>máy</a:t>
            </a:r>
            <a:r>
              <a:rPr lang="en-US" dirty="0">
                <a:latin typeface="Times"/>
                <a:cs typeface="Times"/>
              </a:rPr>
              <a:t> </a:t>
            </a:r>
            <a:r>
              <a:rPr lang="en-US" dirty="0" err="1">
                <a:latin typeface="Times"/>
                <a:cs typeface="Times"/>
              </a:rPr>
              <a:t>trạm</a:t>
            </a:r>
            <a:endParaRPr lang="en-US" dirty="0">
              <a:latin typeface="Times"/>
              <a:cs typeface="Times"/>
            </a:endParaRPr>
          </a:p>
        </p:txBody>
      </p:sp>
    </p:spTree>
    <p:extLst>
      <p:ext uri="{BB962C8B-B14F-4D97-AF65-F5344CB8AC3E}">
        <p14:creationId xmlns:p14="http://schemas.microsoft.com/office/powerpoint/2010/main" val="365379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algn="l"/>
            <a:r>
              <a:rPr lang="en-US" dirty="0" err="1" smtClean="0"/>
              <a:t>Mô</a:t>
            </a:r>
            <a:r>
              <a:rPr lang="en-US" dirty="0" smtClean="0"/>
              <a:t> </a:t>
            </a:r>
            <a:r>
              <a:rPr lang="en-US" dirty="0" err="1" smtClean="0"/>
              <a:t>hình</a:t>
            </a:r>
            <a:r>
              <a:rPr lang="en-US" dirty="0" smtClean="0"/>
              <a:t> </a:t>
            </a:r>
            <a:r>
              <a:rPr lang="en-US" dirty="0" err="1" smtClean="0"/>
              <a:t>khách</a:t>
            </a:r>
            <a:r>
              <a:rPr lang="en-US" dirty="0" smtClean="0"/>
              <a:t>/</a:t>
            </a:r>
            <a:r>
              <a:rPr lang="en-US" dirty="0" err="1" smtClean="0"/>
              <a:t>chủ</a:t>
            </a:r>
            <a:r>
              <a:rPr lang="en-US" dirty="0" smtClean="0"/>
              <a:t> (Client/Server)</a:t>
            </a:r>
            <a:endParaRPr lang="en-US" dirty="0">
              <a:latin typeface="Arial" charset="0"/>
            </a:endParaRPr>
          </a:p>
        </p:txBody>
      </p:sp>
      <p:sp>
        <p:nvSpPr>
          <p:cNvPr id="3" name="Content Placeholder 2"/>
          <p:cNvSpPr>
            <a:spLocks noGrp="1"/>
          </p:cNvSpPr>
          <p:nvPr>
            <p:ph idx="1"/>
          </p:nvPr>
        </p:nvSpPr>
        <p:spPr>
          <a:xfrm>
            <a:off x="457200" y="1219200"/>
            <a:ext cx="8229600" cy="5394840"/>
          </a:xfrm>
        </p:spPr>
        <p:txBody>
          <a:bodyPr>
            <a:normAutofit lnSpcReduction="10000"/>
          </a:bodyPr>
          <a:lstStyle/>
          <a:p>
            <a:pPr marL="0" indent="0">
              <a:lnSpc>
                <a:spcPct val="90000"/>
              </a:lnSpc>
              <a:buClr>
                <a:srgbClr val="003399"/>
              </a:buClr>
              <a:buFontTx/>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800" dirty="0">
                <a:latin typeface="Times"/>
                <a:cs typeface="Times"/>
              </a:rPr>
              <a:t>2. </a:t>
            </a:r>
            <a:r>
              <a:rPr lang="en-US" sz="2800" dirty="0" err="1">
                <a:latin typeface="Times"/>
                <a:cs typeface="Times"/>
              </a:rPr>
              <a:t>Khái</a:t>
            </a:r>
            <a:r>
              <a:rPr lang="en-US" sz="2800" dirty="0">
                <a:latin typeface="Times"/>
                <a:cs typeface="Times"/>
              </a:rPr>
              <a:t> </a:t>
            </a:r>
            <a:r>
              <a:rPr lang="en-US" sz="2800" dirty="0" err="1">
                <a:latin typeface="Times"/>
                <a:cs typeface="Times"/>
              </a:rPr>
              <a:t>niệm</a:t>
            </a:r>
            <a:r>
              <a:rPr lang="en-US" sz="2800" dirty="0">
                <a:latin typeface="Times"/>
                <a:cs typeface="Times"/>
              </a:rPr>
              <a:t> </a:t>
            </a:r>
            <a:r>
              <a:rPr lang="en-US" sz="2800" dirty="0" err="1">
                <a:latin typeface="Times"/>
                <a:cs typeface="Times"/>
              </a:rPr>
              <a:t>về</a:t>
            </a:r>
            <a:r>
              <a:rPr lang="en-US" sz="2800" dirty="0">
                <a:latin typeface="Times"/>
                <a:cs typeface="Times"/>
              </a:rPr>
              <a:t> </a:t>
            </a:r>
            <a:r>
              <a:rPr lang="en-US" sz="2800" dirty="0" err="1">
                <a:latin typeface="Times"/>
                <a:cs typeface="Times"/>
              </a:rPr>
              <a:t>xử</a:t>
            </a:r>
            <a:r>
              <a:rPr lang="en-US" sz="2800" dirty="0">
                <a:latin typeface="Times"/>
                <a:cs typeface="Times"/>
              </a:rPr>
              <a:t> </a:t>
            </a:r>
            <a:r>
              <a:rPr lang="en-US" sz="2800" dirty="0" err="1">
                <a:latin typeface="Times"/>
                <a:cs typeface="Times"/>
              </a:rPr>
              <a:t>lý</a:t>
            </a:r>
            <a:r>
              <a:rPr lang="en-US" sz="2800" dirty="0" smtClean="0">
                <a:latin typeface="Times"/>
                <a:cs typeface="Times"/>
              </a:rPr>
              <a:t>:</a:t>
            </a:r>
          </a:p>
          <a:p>
            <a:pPr marL="15875" lvl="2" indent="0">
              <a:lnSpc>
                <a:spcPct val="120000"/>
              </a:lnSpc>
              <a:buClr>
                <a:schemeClr val="folHlink"/>
              </a:buClr>
              <a:buNone/>
            </a:pPr>
            <a:r>
              <a:rPr lang="en-US" sz="2400" dirty="0" err="1" smtClean="0">
                <a:latin typeface="Times"/>
                <a:cs typeface="Times"/>
              </a:rPr>
              <a:t>Các</a:t>
            </a:r>
            <a:r>
              <a:rPr lang="en-US" sz="2400" dirty="0" smtClean="0">
                <a:latin typeface="Times"/>
                <a:cs typeface="Times"/>
              </a:rPr>
              <a:t> </a:t>
            </a:r>
            <a:r>
              <a:rPr lang="en-US" sz="2400" dirty="0" err="1">
                <a:latin typeface="Times"/>
                <a:cs typeface="Times"/>
              </a:rPr>
              <a:t>xử</a:t>
            </a:r>
            <a:r>
              <a:rPr lang="en-US" sz="2400" dirty="0">
                <a:latin typeface="Times"/>
                <a:cs typeface="Times"/>
              </a:rPr>
              <a:t> </a:t>
            </a:r>
            <a:r>
              <a:rPr lang="en-US" sz="2400" dirty="0" err="1">
                <a:latin typeface="Times"/>
                <a:cs typeface="Times"/>
              </a:rPr>
              <a:t>lý</a:t>
            </a:r>
            <a:r>
              <a:rPr lang="en-US" sz="2400" dirty="0">
                <a:latin typeface="Times"/>
                <a:cs typeface="Times"/>
              </a:rPr>
              <a:t> </a:t>
            </a:r>
            <a:r>
              <a:rPr lang="en-US" sz="2400" dirty="0" err="1">
                <a:latin typeface="Times"/>
                <a:cs typeface="Times"/>
              </a:rPr>
              <a:t>trong</a:t>
            </a:r>
            <a:r>
              <a:rPr lang="en-US" sz="2400" dirty="0">
                <a:latin typeface="Times"/>
                <a:cs typeface="Times"/>
              </a:rPr>
              <a:t> </a:t>
            </a:r>
            <a:r>
              <a:rPr lang="en-US" sz="2400" dirty="0" err="1">
                <a:latin typeface="Times"/>
                <a:cs typeface="Times"/>
              </a:rPr>
              <a:t>một</a:t>
            </a:r>
            <a:r>
              <a:rPr lang="en-US" sz="2400" dirty="0">
                <a:latin typeface="Times"/>
                <a:cs typeface="Times"/>
              </a:rPr>
              <a:t> </a:t>
            </a:r>
            <a:r>
              <a:rPr lang="en-US" sz="2400" dirty="0" err="1">
                <a:latin typeface="Times"/>
                <a:cs typeface="Times"/>
              </a:rPr>
              <a:t>ứng</a:t>
            </a:r>
            <a:r>
              <a:rPr lang="en-US" sz="2400" dirty="0">
                <a:latin typeface="Times"/>
                <a:cs typeface="Times"/>
              </a:rPr>
              <a:t> </a:t>
            </a:r>
            <a:r>
              <a:rPr lang="en-US" sz="2400" dirty="0" err="1">
                <a:latin typeface="Times"/>
                <a:cs typeface="Times"/>
              </a:rPr>
              <a:t>dụng</a:t>
            </a:r>
            <a:r>
              <a:rPr lang="en-US" sz="2400" dirty="0">
                <a:latin typeface="Times"/>
                <a:cs typeface="Times"/>
              </a:rPr>
              <a:t> </a:t>
            </a:r>
            <a:r>
              <a:rPr lang="en-US" sz="2400" dirty="0" err="1">
                <a:latin typeface="Times"/>
                <a:cs typeface="Times"/>
              </a:rPr>
              <a:t>có</a:t>
            </a:r>
            <a:r>
              <a:rPr lang="en-US" sz="2400" dirty="0">
                <a:latin typeface="Times"/>
                <a:cs typeface="Times"/>
              </a:rPr>
              <a:t> </a:t>
            </a:r>
            <a:r>
              <a:rPr lang="en-US" sz="2400" dirty="0" err="1">
                <a:latin typeface="Times"/>
                <a:cs typeface="Times"/>
              </a:rPr>
              <a:t>thể</a:t>
            </a:r>
            <a:r>
              <a:rPr lang="en-US" sz="2400" dirty="0">
                <a:latin typeface="Times"/>
                <a:cs typeface="Times"/>
              </a:rPr>
              <a:t> chia </a:t>
            </a:r>
            <a:r>
              <a:rPr lang="en-US" sz="2400" dirty="0" err="1">
                <a:latin typeface="Times"/>
                <a:cs typeface="Times"/>
              </a:rPr>
              <a:t>làm</a:t>
            </a:r>
            <a:r>
              <a:rPr lang="en-US" sz="2400" dirty="0">
                <a:latin typeface="Times"/>
                <a:cs typeface="Times"/>
              </a:rPr>
              <a:t> </a:t>
            </a:r>
            <a:r>
              <a:rPr lang="en-US" sz="2400" dirty="0" err="1">
                <a:latin typeface="Times"/>
                <a:cs typeface="Times"/>
              </a:rPr>
              <a:t>hai</a:t>
            </a:r>
            <a:r>
              <a:rPr lang="en-US" sz="2400" dirty="0">
                <a:latin typeface="Times"/>
                <a:cs typeface="Times"/>
              </a:rPr>
              <a:t> </a:t>
            </a:r>
            <a:r>
              <a:rPr lang="en-US" sz="2400" dirty="0" err="1">
                <a:latin typeface="Times"/>
                <a:cs typeface="Times"/>
              </a:rPr>
              <a:t>loại</a:t>
            </a:r>
            <a:r>
              <a:rPr lang="en-US" sz="2400" dirty="0">
                <a:latin typeface="Times"/>
                <a:cs typeface="Times"/>
              </a:rPr>
              <a:t> </a:t>
            </a:r>
            <a:r>
              <a:rPr lang="en-US" sz="2400" dirty="0" err="1">
                <a:latin typeface="Times"/>
                <a:cs typeface="Times"/>
              </a:rPr>
              <a:t>xử</a:t>
            </a:r>
            <a:r>
              <a:rPr lang="en-US" sz="2400" dirty="0">
                <a:latin typeface="Times"/>
                <a:cs typeface="Times"/>
              </a:rPr>
              <a:t> </a:t>
            </a:r>
            <a:r>
              <a:rPr lang="en-US" sz="2400" dirty="0" err="1">
                <a:latin typeface="Times"/>
                <a:cs typeface="Times"/>
              </a:rPr>
              <a:t>lý</a:t>
            </a:r>
            <a:r>
              <a:rPr lang="en-US" sz="2400" dirty="0">
                <a:latin typeface="Times"/>
                <a:cs typeface="Times"/>
              </a:rPr>
              <a:t> </a:t>
            </a:r>
            <a:r>
              <a:rPr lang="en-US" sz="2400" dirty="0" err="1">
                <a:latin typeface="Times"/>
                <a:cs typeface="Times"/>
              </a:rPr>
              <a:t>trên</a:t>
            </a:r>
            <a:r>
              <a:rPr lang="en-US" sz="2400" dirty="0">
                <a:latin typeface="Times"/>
                <a:cs typeface="Times"/>
              </a:rPr>
              <a:t> </a:t>
            </a:r>
            <a:r>
              <a:rPr lang="en-US" sz="2400" dirty="0" err="1">
                <a:latin typeface="Times"/>
                <a:cs typeface="Times"/>
              </a:rPr>
              <a:t>máy</a:t>
            </a:r>
            <a:r>
              <a:rPr lang="en-US" sz="2400" dirty="0">
                <a:latin typeface="Times"/>
                <a:cs typeface="Times"/>
              </a:rPr>
              <a:t> </a:t>
            </a:r>
            <a:r>
              <a:rPr lang="en-US" sz="2400" dirty="0" err="1">
                <a:latin typeface="Times"/>
                <a:cs typeface="Times"/>
              </a:rPr>
              <a:t>trạm</a:t>
            </a:r>
            <a:r>
              <a:rPr lang="en-US" sz="2400" dirty="0">
                <a:latin typeface="Times"/>
                <a:cs typeface="Times"/>
              </a:rPr>
              <a:t> </a:t>
            </a:r>
            <a:r>
              <a:rPr lang="en-US" sz="2400" dirty="0" err="1">
                <a:latin typeface="Times"/>
                <a:cs typeface="Times"/>
              </a:rPr>
              <a:t>và</a:t>
            </a:r>
            <a:r>
              <a:rPr lang="en-US" sz="2400" dirty="0">
                <a:latin typeface="Times"/>
                <a:cs typeface="Times"/>
              </a:rPr>
              <a:t> </a:t>
            </a:r>
            <a:r>
              <a:rPr lang="en-US" sz="2400" dirty="0" err="1">
                <a:latin typeface="Times"/>
                <a:cs typeface="Times"/>
              </a:rPr>
              <a:t>xử</a:t>
            </a:r>
            <a:r>
              <a:rPr lang="en-US" sz="2400" dirty="0">
                <a:latin typeface="Times"/>
                <a:cs typeface="Times"/>
              </a:rPr>
              <a:t> </a:t>
            </a:r>
            <a:r>
              <a:rPr lang="en-US" sz="2400" dirty="0" err="1">
                <a:latin typeface="Times"/>
                <a:cs typeface="Times"/>
              </a:rPr>
              <a:t>lý</a:t>
            </a:r>
            <a:r>
              <a:rPr lang="en-US" sz="2400" dirty="0">
                <a:latin typeface="Times"/>
                <a:cs typeface="Times"/>
              </a:rPr>
              <a:t> </a:t>
            </a:r>
            <a:r>
              <a:rPr lang="en-US" sz="2400" dirty="0" err="1">
                <a:latin typeface="Times"/>
                <a:cs typeface="Times"/>
              </a:rPr>
              <a:t>trên</a:t>
            </a:r>
            <a:r>
              <a:rPr lang="en-US" sz="2400" dirty="0">
                <a:latin typeface="Times"/>
                <a:cs typeface="Times"/>
              </a:rPr>
              <a:t> </a:t>
            </a:r>
            <a:r>
              <a:rPr lang="en-US" sz="2400" dirty="0" err="1">
                <a:latin typeface="Times"/>
                <a:cs typeface="Times"/>
              </a:rPr>
              <a:t>máy</a:t>
            </a:r>
            <a:r>
              <a:rPr lang="en-US" sz="2400" dirty="0">
                <a:latin typeface="Times"/>
                <a:cs typeface="Times"/>
              </a:rPr>
              <a:t> </a:t>
            </a:r>
            <a:r>
              <a:rPr lang="en-US" sz="2400" dirty="0" err="1">
                <a:latin typeface="Times"/>
                <a:cs typeface="Times"/>
              </a:rPr>
              <a:t>chủ</a:t>
            </a:r>
            <a:r>
              <a:rPr lang="en-US" sz="2400" dirty="0">
                <a:latin typeface="Times"/>
                <a:cs typeface="Times"/>
              </a:rPr>
              <a:t>.</a:t>
            </a:r>
          </a:p>
          <a:p>
            <a:pPr marL="0" indent="173038">
              <a:lnSpc>
                <a:spcPct val="90000"/>
              </a:lnSpc>
              <a:buClr>
                <a:srgbClr val="003399"/>
              </a:buClr>
              <a:buFont typeface="Times New Roman"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400" dirty="0" err="1">
                <a:latin typeface="Times"/>
                <a:cs typeface="Times"/>
              </a:rPr>
              <a:t>Xử</a:t>
            </a:r>
            <a:r>
              <a:rPr lang="en-US" sz="2400" dirty="0">
                <a:latin typeface="Times"/>
                <a:cs typeface="Times"/>
              </a:rPr>
              <a:t> </a:t>
            </a:r>
            <a:r>
              <a:rPr lang="en-US" sz="2400" dirty="0" err="1">
                <a:latin typeface="Times"/>
                <a:cs typeface="Times"/>
              </a:rPr>
              <a:t>lý</a:t>
            </a:r>
            <a:r>
              <a:rPr lang="en-US" sz="2400" dirty="0">
                <a:latin typeface="Times"/>
                <a:cs typeface="Times"/>
              </a:rPr>
              <a:t> </a:t>
            </a:r>
            <a:r>
              <a:rPr lang="en-US" sz="2400" dirty="0" err="1">
                <a:latin typeface="Times"/>
                <a:cs typeface="Times"/>
              </a:rPr>
              <a:t>trên</a:t>
            </a:r>
            <a:r>
              <a:rPr lang="en-US" sz="2400" dirty="0">
                <a:latin typeface="Times"/>
                <a:cs typeface="Times"/>
              </a:rPr>
              <a:t> </a:t>
            </a:r>
            <a:r>
              <a:rPr lang="en-US" sz="2400" dirty="0" err="1">
                <a:latin typeface="Times"/>
                <a:cs typeface="Times"/>
              </a:rPr>
              <a:t>máy</a:t>
            </a:r>
            <a:r>
              <a:rPr lang="en-US" sz="2400" dirty="0">
                <a:latin typeface="Times"/>
                <a:cs typeface="Times"/>
              </a:rPr>
              <a:t> client</a:t>
            </a:r>
          </a:p>
          <a:p>
            <a:pPr marL="741363" lvl="1" indent="-284163">
              <a:lnSpc>
                <a:spcPct val="90000"/>
              </a:lnSpc>
              <a:buClr>
                <a:srgbClr val="003399"/>
              </a:buClr>
              <a:buFont typeface="Times New Roman"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400" dirty="0" err="1">
                <a:latin typeface="Times"/>
                <a:cs typeface="Times"/>
              </a:rPr>
              <a:t>Đọc</a:t>
            </a:r>
            <a:r>
              <a:rPr lang="en-US" sz="2400" dirty="0">
                <a:latin typeface="Times"/>
                <a:cs typeface="Times"/>
              </a:rPr>
              <a:t>, </a:t>
            </a:r>
            <a:r>
              <a:rPr lang="en-US" sz="2400" dirty="0" err="1">
                <a:latin typeface="Times"/>
                <a:cs typeface="Times"/>
              </a:rPr>
              <a:t>cập</a:t>
            </a:r>
            <a:r>
              <a:rPr lang="en-US" sz="2400" dirty="0">
                <a:latin typeface="Times"/>
                <a:cs typeface="Times"/>
              </a:rPr>
              <a:t> </a:t>
            </a:r>
            <a:r>
              <a:rPr lang="en-US" sz="2400" dirty="0" err="1">
                <a:latin typeface="Times"/>
                <a:cs typeface="Times"/>
              </a:rPr>
              <a:t>nhật</a:t>
            </a:r>
            <a:r>
              <a:rPr lang="en-US" sz="2400" dirty="0">
                <a:latin typeface="Times"/>
                <a:cs typeface="Times"/>
              </a:rPr>
              <a:t> </a:t>
            </a:r>
            <a:r>
              <a:rPr lang="en-US" sz="2400" dirty="0" err="1">
                <a:latin typeface="Times"/>
                <a:cs typeface="Times"/>
              </a:rPr>
              <a:t>dữ</a:t>
            </a:r>
            <a:r>
              <a:rPr lang="en-US" sz="2400" dirty="0">
                <a:latin typeface="Times"/>
                <a:cs typeface="Times"/>
              </a:rPr>
              <a:t> </a:t>
            </a:r>
            <a:r>
              <a:rPr lang="en-US" sz="2400" dirty="0" err="1">
                <a:latin typeface="Times"/>
                <a:cs typeface="Times"/>
              </a:rPr>
              <a:t>liệu</a:t>
            </a:r>
            <a:endParaRPr lang="en-US" sz="2400" dirty="0">
              <a:latin typeface="Times"/>
              <a:cs typeface="Times"/>
            </a:endParaRPr>
          </a:p>
          <a:p>
            <a:pPr marL="741363" lvl="1" indent="-284163">
              <a:lnSpc>
                <a:spcPct val="90000"/>
              </a:lnSpc>
              <a:buClr>
                <a:srgbClr val="003399"/>
              </a:buClr>
              <a:buFont typeface="Times New Roman"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400" dirty="0" err="1">
                <a:latin typeface="Times"/>
                <a:cs typeface="Times"/>
              </a:rPr>
              <a:t>Tính</a:t>
            </a:r>
            <a:r>
              <a:rPr lang="en-US" sz="2400" dirty="0">
                <a:latin typeface="Times"/>
                <a:cs typeface="Times"/>
              </a:rPr>
              <a:t> </a:t>
            </a:r>
            <a:r>
              <a:rPr lang="en-US" sz="2400" dirty="0" err="1">
                <a:latin typeface="Times"/>
                <a:cs typeface="Times"/>
              </a:rPr>
              <a:t>toán</a:t>
            </a:r>
            <a:r>
              <a:rPr lang="en-US" sz="2400" dirty="0">
                <a:latin typeface="Times"/>
                <a:cs typeface="Times"/>
              </a:rPr>
              <a:t>, </a:t>
            </a:r>
            <a:r>
              <a:rPr lang="en-US" sz="2400" dirty="0" err="1">
                <a:latin typeface="Times"/>
                <a:cs typeface="Times"/>
              </a:rPr>
              <a:t>hiển</a:t>
            </a:r>
            <a:r>
              <a:rPr lang="en-US" sz="2400" dirty="0">
                <a:latin typeface="Times"/>
                <a:cs typeface="Times"/>
              </a:rPr>
              <a:t> </a:t>
            </a:r>
            <a:r>
              <a:rPr lang="en-US" sz="2400" dirty="0" err="1">
                <a:latin typeface="Times"/>
                <a:cs typeface="Times"/>
              </a:rPr>
              <a:t>thị</a:t>
            </a:r>
            <a:r>
              <a:rPr lang="en-US" sz="2400" dirty="0">
                <a:latin typeface="Times"/>
                <a:cs typeface="Times"/>
              </a:rPr>
              <a:t> </a:t>
            </a:r>
            <a:r>
              <a:rPr lang="en-US" sz="2400" dirty="0" err="1">
                <a:latin typeface="Times"/>
                <a:cs typeface="Times"/>
              </a:rPr>
              <a:t>dữ</a:t>
            </a:r>
            <a:r>
              <a:rPr lang="en-US" sz="2400" dirty="0">
                <a:latin typeface="Times"/>
                <a:cs typeface="Times"/>
              </a:rPr>
              <a:t> </a:t>
            </a:r>
            <a:r>
              <a:rPr lang="en-US" sz="2400" dirty="0" err="1">
                <a:latin typeface="Times"/>
                <a:cs typeface="Times"/>
              </a:rPr>
              <a:t>liệu</a:t>
            </a:r>
            <a:r>
              <a:rPr lang="en-US" sz="2400" dirty="0">
                <a:latin typeface="Times"/>
                <a:cs typeface="Times"/>
              </a:rPr>
              <a:t> </a:t>
            </a:r>
            <a:r>
              <a:rPr lang="en-US" sz="2400" dirty="0" err="1">
                <a:latin typeface="Times"/>
                <a:cs typeface="Times"/>
              </a:rPr>
              <a:t>trên</a:t>
            </a:r>
            <a:r>
              <a:rPr lang="en-US" sz="2400" dirty="0">
                <a:latin typeface="Times"/>
                <a:cs typeface="Times"/>
              </a:rPr>
              <a:t> </a:t>
            </a:r>
            <a:r>
              <a:rPr lang="en-US" sz="2400" dirty="0" err="1">
                <a:latin typeface="Times"/>
                <a:cs typeface="Times"/>
              </a:rPr>
              <a:t>màn</a:t>
            </a:r>
            <a:r>
              <a:rPr lang="en-US" sz="2400" dirty="0">
                <a:latin typeface="Times"/>
                <a:cs typeface="Times"/>
              </a:rPr>
              <a:t> </a:t>
            </a:r>
            <a:r>
              <a:rPr lang="en-US" sz="2400" dirty="0" err="1">
                <a:latin typeface="Times"/>
                <a:cs typeface="Times"/>
              </a:rPr>
              <a:t>hình</a:t>
            </a:r>
            <a:r>
              <a:rPr lang="en-US" sz="2400" dirty="0">
                <a:latin typeface="Times"/>
                <a:cs typeface="Times"/>
              </a:rPr>
              <a:t> </a:t>
            </a:r>
            <a:r>
              <a:rPr lang="en-US" sz="2400" dirty="0" err="1">
                <a:latin typeface="Times"/>
                <a:cs typeface="Times"/>
              </a:rPr>
              <a:t>giao</a:t>
            </a:r>
            <a:r>
              <a:rPr lang="en-US" sz="2400" dirty="0">
                <a:latin typeface="Times"/>
                <a:cs typeface="Times"/>
              </a:rPr>
              <a:t> </a:t>
            </a:r>
            <a:r>
              <a:rPr lang="en-US" sz="2400" dirty="0" err="1">
                <a:latin typeface="Times"/>
                <a:cs typeface="Times"/>
              </a:rPr>
              <a:t>diện</a:t>
            </a:r>
            <a:endParaRPr lang="en-US" sz="2400" dirty="0">
              <a:latin typeface="Times"/>
              <a:cs typeface="Times"/>
            </a:endParaRPr>
          </a:p>
          <a:p>
            <a:pPr marL="741363" lvl="1" indent="-284163">
              <a:lnSpc>
                <a:spcPct val="90000"/>
              </a:lnSpc>
              <a:buClr>
                <a:srgbClr val="003399"/>
              </a:buClr>
              <a:buFont typeface="Times New Roman"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400" dirty="0" err="1">
                <a:latin typeface="Times"/>
                <a:cs typeface="Times"/>
              </a:rPr>
              <a:t>Có</a:t>
            </a:r>
            <a:r>
              <a:rPr lang="en-US" sz="2400" dirty="0">
                <a:latin typeface="Times"/>
                <a:cs typeface="Times"/>
              </a:rPr>
              <a:t> </a:t>
            </a:r>
            <a:r>
              <a:rPr lang="en-US" sz="2400" dirty="0" err="1">
                <a:latin typeface="Times"/>
                <a:cs typeface="Times"/>
              </a:rPr>
              <a:t>thể</a:t>
            </a:r>
            <a:r>
              <a:rPr lang="en-US" sz="2400" dirty="0">
                <a:latin typeface="Times"/>
                <a:cs typeface="Times"/>
              </a:rPr>
              <a:t> </a:t>
            </a:r>
            <a:r>
              <a:rPr lang="en-US" sz="2400" dirty="0" err="1">
                <a:latin typeface="Times"/>
                <a:cs typeface="Times"/>
              </a:rPr>
              <a:t>sử</a:t>
            </a:r>
            <a:r>
              <a:rPr lang="en-US" sz="2400" dirty="0">
                <a:latin typeface="Times"/>
                <a:cs typeface="Times"/>
              </a:rPr>
              <a:t> </a:t>
            </a:r>
            <a:r>
              <a:rPr lang="en-US" sz="2400" dirty="0" err="1">
                <a:latin typeface="Times"/>
                <a:cs typeface="Times"/>
              </a:rPr>
              <a:t>dụng</a:t>
            </a:r>
            <a:r>
              <a:rPr lang="en-US" sz="2400" dirty="0">
                <a:latin typeface="Times"/>
                <a:cs typeface="Times"/>
              </a:rPr>
              <a:t> </a:t>
            </a:r>
            <a:r>
              <a:rPr lang="en-US" sz="2400" dirty="0" err="1">
                <a:latin typeface="Times"/>
                <a:cs typeface="Times"/>
              </a:rPr>
              <a:t>nhiều</a:t>
            </a:r>
            <a:r>
              <a:rPr lang="en-US" sz="2400" dirty="0">
                <a:latin typeface="Times"/>
                <a:cs typeface="Times"/>
              </a:rPr>
              <a:t> </a:t>
            </a:r>
            <a:r>
              <a:rPr lang="en-US" sz="2400" dirty="0" err="1">
                <a:latin typeface="Times"/>
                <a:cs typeface="Times"/>
              </a:rPr>
              <a:t>loại</a:t>
            </a:r>
            <a:r>
              <a:rPr lang="en-US" sz="2400" dirty="0">
                <a:latin typeface="Times"/>
                <a:cs typeface="Times"/>
              </a:rPr>
              <a:t> </a:t>
            </a:r>
            <a:r>
              <a:rPr lang="en-US" sz="2400" dirty="0" err="1">
                <a:latin typeface="Times"/>
                <a:cs typeface="Times"/>
              </a:rPr>
              <a:t>ngôn</a:t>
            </a:r>
            <a:r>
              <a:rPr lang="en-US" sz="2400" dirty="0">
                <a:latin typeface="Times"/>
                <a:cs typeface="Times"/>
              </a:rPr>
              <a:t> </a:t>
            </a:r>
            <a:r>
              <a:rPr lang="en-US" sz="2400" dirty="0" err="1">
                <a:latin typeface="Times"/>
                <a:cs typeface="Times"/>
              </a:rPr>
              <a:t>ngữ</a:t>
            </a:r>
            <a:r>
              <a:rPr lang="en-US" sz="2400" dirty="0">
                <a:latin typeface="Times"/>
                <a:cs typeface="Times"/>
              </a:rPr>
              <a:t> </a:t>
            </a:r>
            <a:r>
              <a:rPr lang="en-US" sz="2400" dirty="0" err="1">
                <a:latin typeface="Times"/>
                <a:cs typeface="Times"/>
              </a:rPr>
              <a:t>lập</a:t>
            </a:r>
            <a:r>
              <a:rPr lang="en-US" sz="2400" dirty="0">
                <a:latin typeface="Times"/>
                <a:cs typeface="Times"/>
              </a:rPr>
              <a:t> </a:t>
            </a:r>
            <a:r>
              <a:rPr lang="en-US" sz="2400" dirty="0" err="1">
                <a:latin typeface="Times"/>
                <a:cs typeface="Times"/>
              </a:rPr>
              <a:t>trình</a:t>
            </a:r>
            <a:r>
              <a:rPr lang="en-US" sz="2400" dirty="0">
                <a:latin typeface="Times"/>
                <a:cs typeface="Times"/>
              </a:rPr>
              <a:t> </a:t>
            </a:r>
            <a:r>
              <a:rPr lang="en-US" sz="2400" dirty="0" err="1">
                <a:latin typeface="Times"/>
                <a:cs typeface="Times"/>
              </a:rPr>
              <a:t>khác</a:t>
            </a:r>
            <a:r>
              <a:rPr lang="en-US" sz="2400" dirty="0">
                <a:latin typeface="Times"/>
                <a:cs typeface="Times"/>
              </a:rPr>
              <a:t> </a:t>
            </a:r>
            <a:r>
              <a:rPr lang="en-US" sz="2400" dirty="0" err="1">
                <a:latin typeface="Times"/>
                <a:cs typeface="Times"/>
              </a:rPr>
              <a:t>nhau</a:t>
            </a:r>
            <a:r>
              <a:rPr lang="en-US" sz="2400" dirty="0">
                <a:latin typeface="Times"/>
                <a:cs typeface="Times"/>
              </a:rPr>
              <a:t> (</a:t>
            </a:r>
            <a:r>
              <a:rPr lang="en-US" sz="2400" dirty="0" err="1">
                <a:latin typeface="Times"/>
                <a:cs typeface="Times"/>
              </a:rPr>
              <a:t>delphi</a:t>
            </a:r>
            <a:r>
              <a:rPr lang="en-US" sz="2400" dirty="0">
                <a:latin typeface="Times"/>
                <a:cs typeface="Times"/>
              </a:rPr>
              <a:t>, visual basic, </a:t>
            </a:r>
            <a:r>
              <a:rPr lang="en-US" sz="2400" dirty="0" err="1">
                <a:latin typeface="Times"/>
                <a:cs typeface="Times"/>
              </a:rPr>
              <a:t>asp.net</a:t>
            </a:r>
            <a:r>
              <a:rPr lang="en-US" sz="2400" dirty="0">
                <a:latin typeface="Times"/>
                <a:cs typeface="Times"/>
              </a:rPr>
              <a:t>, </a:t>
            </a:r>
            <a:r>
              <a:rPr lang="en-US" sz="2400" dirty="0" err="1">
                <a:latin typeface="Times"/>
                <a:cs typeface="Times"/>
              </a:rPr>
              <a:t>vb.net,c</a:t>
            </a:r>
            <a:r>
              <a:rPr lang="en-US" sz="2400" dirty="0">
                <a:latin typeface="Times"/>
                <a:cs typeface="Times"/>
              </a:rPr>
              <a:t>#...)</a:t>
            </a:r>
          </a:p>
          <a:p>
            <a:pPr marL="0" indent="173038">
              <a:lnSpc>
                <a:spcPct val="90000"/>
              </a:lnSpc>
              <a:buClr>
                <a:srgbClr val="003399"/>
              </a:buClr>
              <a:buFont typeface="Times New Roman"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400" dirty="0" err="1">
                <a:latin typeface="Times"/>
                <a:cs typeface="Times"/>
              </a:rPr>
              <a:t>Xử</a:t>
            </a:r>
            <a:r>
              <a:rPr lang="en-US" sz="2400" dirty="0">
                <a:latin typeface="Times"/>
                <a:cs typeface="Times"/>
              </a:rPr>
              <a:t> </a:t>
            </a:r>
            <a:r>
              <a:rPr lang="en-US" sz="2400" dirty="0" err="1">
                <a:latin typeface="Times"/>
                <a:cs typeface="Times"/>
              </a:rPr>
              <a:t>lý</a:t>
            </a:r>
            <a:r>
              <a:rPr lang="en-US" sz="2400" dirty="0">
                <a:latin typeface="Times"/>
                <a:cs typeface="Times"/>
              </a:rPr>
              <a:t> </a:t>
            </a:r>
            <a:r>
              <a:rPr lang="en-US" sz="2400" dirty="0" err="1">
                <a:latin typeface="Times"/>
                <a:cs typeface="Times"/>
              </a:rPr>
              <a:t>trên</a:t>
            </a:r>
            <a:r>
              <a:rPr lang="en-US" sz="2400" dirty="0">
                <a:latin typeface="Times"/>
                <a:cs typeface="Times"/>
              </a:rPr>
              <a:t> </a:t>
            </a:r>
            <a:r>
              <a:rPr lang="en-US" sz="2400" dirty="0" err="1">
                <a:latin typeface="Times"/>
                <a:cs typeface="Times"/>
              </a:rPr>
              <a:t>máy</a:t>
            </a:r>
            <a:r>
              <a:rPr lang="en-US" sz="2400" dirty="0">
                <a:latin typeface="Times"/>
                <a:cs typeface="Times"/>
              </a:rPr>
              <a:t> </a:t>
            </a:r>
            <a:r>
              <a:rPr lang="en-US" sz="2400" dirty="0" err="1">
                <a:latin typeface="Times"/>
                <a:cs typeface="Times"/>
              </a:rPr>
              <a:t>chủ</a:t>
            </a:r>
            <a:r>
              <a:rPr lang="en-US" sz="2400" dirty="0">
                <a:latin typeface="Times"/>
                <a:cs typeface="Times"/>
              </a:rPr>
              <a:t> Server</a:t>
            </a:r>
          </a:p>
          <a:p>
            <a:pPr marL="741363" lvl="1" indent="-284163">
              <a:lnSpc>
                <a:spcPct val="90000"/>
              </a:lnSpc>
              <a:buClr>
                <a:srgbClr val="003399"/>
              </a:buClr>
              <a:buFont typeface="Times New Roman"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400" dirty="0" err="1">
                <a:latin typeface="Times"/>
                <a:cs typeface="Times"/>
              </a:rPr>
              <a:t>Xử</a:t>
            </a:r>
            <a:r>
              <a:rPr lang="en-US" sz="2400" dirty="0">
                <a:latin typeface="Times"/>
                <a:cs typeface="Times"/>
              </a:rPr>
              <a:t> </a:t>
            </a:r>
            <a:r>
              <a:rPr lang="en-US" sz="2400" dirty="0" err="1">
                <a:latin typeface="Times"/>
                <a:cs typeface="Times"/>
              </a:rPr>
              <a:t>lý</a:t>
            </a:r>
            <a:r>
              <a:rPr lang="en-US" sz="2400" dirty="0">
                <a:latin typeface="Times"/>
                <a:cs typeface="Times"/>
              </a:rPr>
              <a:t> </a:t>
            </a:r>
            <a:r>
              <a:rPr lang="en-US" sz="2400" dirty="0" err="1">
                <a:latin typeface="Times"/>
                <a:cs typeface="Times"/>
              </a:rPr>
              <a:t>các</a:t>
            </a:r>
            <a:r>
              <a:rPr lang="en-US" sz="2400" dirty="0">
                <a:latin typeface="Times"/>
                <a:cs typeface="Times"/>
              </a:rPr>
              <a:t> </a:t>
            </a:r>
            <a:r>
              <a:rPr lang="en-US" sz="2400" dirty="0" err="1">
                <a:latin typeface="Times"/>
                <a:cs typeface="Times"/>
              </a:rPr>
              <a:t>yêu</a:t>
            </a:r>
            <a:r>
              <a:rPr lang="en-US" sz="2400" dirty="0">
                <a:latin typeface="Times"/>
                <a:cs typeface="Times"/>
              </a:rPr>
              <a:t> </a:t>
            </a:r>
            <a:r>
              <a:rPr lang="en-US" sz="2400" dirty="0" err="1">
                <a:latin typeface="Times"/>
                <a:cs typeface="Times"/>
              </a:rPr>
              <a:t>cầu</a:t>
            </a:r>
            <a:r>
              <a:rPr lang="en-US" sz="2400" dirty="0">
                <a:latin typeface="Times"/>
                <a:cs typeface="Times"/>
              </a:rPr>
              <a:t> </a:t>
            </a:r>
            <a:r>
              <a:rPr lang="en-US" sz="2400" dirty="0" err="1">
                <a:latin typeface="Times"/>
                <a:cs typeface="Times"/>
              </a:rPr>
              <a:t>đọc</a:t>
            </a:r>
            <a:r>
              <a:rPr lang="en-US" sz="2400" dirty="0">
                <a:latin typeface="Times"/>
                <a:cs typeface="Times"/>
              </a:rPr>
              <a:t>/</a:t>
            </a:r>
            <a:r>
              <a:rPr lang="en-US" sz="2400" dirty="0" err="1">
                <a:latin typeface="Times"/>
                <a:cs typeface="Times"/>
              </a:rPr>
              <a:t>ghi</a:t>
            </a:r>
            <a:r>
              <a:rPr lang="en-US" sz="2400" dirty="0">
                <a:latin typeface="Times"/>
                <a:cs typeface="Times"/>
              </a:rPr>
              <a:t> </a:t>
            </a:r>
            <a:r>
              <a:rPr lang="en-US" sz="2400" dirty="0" err="1">
                <a:latin typeface="Times"/>
                <a:cs typeface="Times"/>
              </a:rPr>
              <a:t>dữ</a:t>
            </a:r>
            <a:r>
              <a:rPr lang="en-US" sz="2400" dirty="0">
                <a:latin typeface="Times"/>
                <a:cs typeface="Times"/>
              </a:rPr>
              <a:t> </a:t>
            </a:r>
            <a:r>
              <a:rPr lang="en-US" sz="2400" dirty="0" err="1">
                <a:latin typeface="Times"/>
                <a:cs typeface="Times"/>
              </a:rPr>
              <a:t>liệu</a:t>
            </a:r>
            <a:endParaRPr lang="en-US" sz="2400" dirty="0">
              <a:latin typeface="Times"/>
              <a:cs typeface="Times"/>
            </a:endParaRPr>
          </a:p>
          <a:p>
            <a:pPr marL="741363" lvl="1" indent="-284163">
              <a:lnSpc>
                <a:spcPct val="90000"/>
              </a:lnSpc>
              <a:buClr>
                <a:srgbClr val="003399"/>
              </a:buClr>
              <a:buFont typeface="Times New Roman"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400" dirty="0" err="1">
                <a:latin typeface="Times"/>
                <a:cs typeface="Times"/>
              </a:rPr>
              <a:t>Quản</a:t>
            </a:r>
            <a:r>
              <a:rPr lang="en-US" sz="2400" dirty="0">
                <a:latin typeface="Times"/>
                <a:cs typeface="Times"/>
              </a:rPr>
              <a:t> </a:t>
            </a:r>
            <a:r>
              <a:rPr lang="en-US" sz="2400" dirty="0" err="1">
                <a:latin typeface="Times"/>
                <a:cs typeface="Times"/>
              </a:rPr>
              <a:t>lý</a:t>
            </a:r>
            <a:r>
              <a:rPr lang="en-US" sz="2400" dirty="0">
                <a:latin typeface="Times"/>
                <a:cs typeface="Times"/>
              </a:rPr>
              <a:t> </a:t>
            </a:r>
            <a:r>
              <a:rPr lang="en-US" sz="2400" dirty="0" err="1">
                <a:latin typeface="Times"/>
                <a:cs typeface="Times"/>
              </a:rPr>
              <a:t>đồng</a:t>
            </a:r>
            <a:r>
              <a:rPr lang="en-US" sz="2400" dirty="0">
                <a:latin typeface="Times"/>
                <a:cs typeface="Times"/>
              </a:rPr>
              <a:t> </a:t>
            </a:r>
            <a:r>
              <a:rPr lang="en-US" sz="2400" dirty="0" err="1">
                <a:latin typeface="Times"/>
                <a:cs typeface="Times"/>
              </a:rPr>
              <a:t>bộ</a:t>
            </a:r>
            <a:r>
              <a:rPr lang="en-US" sz="2400" dirty="0">
                <a:latin typeface="Times"/>
                <a:cs typeface="Times"/>
              </a:rPr>
              <a:t> </a:t>
            </a:r>
            <a:r>
              <a:rPr lang="en-US" sz="2400" dirty="0" err="1">
                <a:latin typeface="Times"/>
                <a:cs typeface="Times"/>
              </a:rPr>
              <a:t>dữ</a:t>
            </a:r>
            <a:r>
              <a:rPr lang="en-US" sz="2400" dirty="0">
                <a:latin typeface="Times"/>
                <a:cs typeface="Times"/>
              </a:rPr>
              <a:t> </a:t>
            </a:r>
            <a:r>
              <a:rPr lang="en-US" sz="2400" dirty="0" err="1">
                <a:latin typeface="Times"/>
                <a:cs typeface="Times"/>
              </a:rPr>
              <a:t>liệu</a:t>
            </a:r>
            <a:r>
              <a:rPr lang="en-US" sz="2400" dirty="0">
                <a:latin typeface="Times"/>
                <a:cs typeface="Times"/>
              </a:rPr>
              <a:t> </a:t>
            </a:r>
            <a:r>
              <a:rPr lang="en-US" sz="2400" dirty="0" err="1">
                <a:latin typeface="Times"/>
                <a:cs typeface="Times"/>
              </a:rPr>
              <a:t>giữa</a:t>
            </a:r>
            <a:r>
              <a:rPr lang="en-US" sz="2400" dirty="0">
                <a:latin typeface="Times"/>
                <a:cs typeface="Times"/>
              </a:rPr>
              <a:t> </a:t>
            </a:r>
            <a:r>
              <a:rPr lang="en-US" sz="2400" dirty="0" err="1">
                <a:latin typeface="Times"/>
                <a:cs typeface="Times"/>
              </a:rPr>
              <a:t>các</a:t>
            </a:r>
            <a:r>
              <a:rPr lang="en-US" sz="2400" dirty="0">
                <a:latin typeface="Times"/>
                <a:cs typeface="Times"/>
              </a:rPr>
              <a:t> </a:t>
            </a:r>
            <a:r>
              <a:rPr lang="en-US" sz="2400" dirty="0" err="1">
                <a:latin typeface="Times"/>
                <a:cs typeface="Times"/>
              </a:rPr>
              <a:t>yêu</a:t>
            </a:r>
            <a:r>
              <a:rPr lang="en-US" sz="2400" dirty="0">
                <a:latin typeface="Times"/>
                <a:cs typeface="Times"/>
              </a:rPr>
              <a:t> </a:t>
            </a:r>
            <a:r>
              <a:rPr lang="en-US" sz="2400" dirty="0" err="1">
                <a:latin typeface="Times"/>
                <a:cs typeface="Times"/>
              </a:rPr>
              <a:t>cầu</a:t>
            </a:r>
            <a:r>
              <a:rPr lang="en-US" sz="2400" dirty="0">
                <a:latin typeface="Times"/>
                <a:cs typeface="Times"/>
              </a:rPr>
              <a:t> </a:t>
            </a:r>
            <a:r>
              <a:rPr lang="en-US" sz="2400" dirty="0" err="1">
                <a:latin typeface="Times"/>
                <a:cs typeface="Times"/>
              </a:rPr>
              <a:t>đọc</a:t>
            </a:r>
            <a:r>
              <a:rPr lang="en-US" sz="2400" dirty="0">
                <a:latin typeface="Times"/>
                <a:cs typeface="Times"/>
              </a:rPr>
              <a:t> </a:t>
            </a:r>
            <a:r>
              <a:rPr lang="en-US" sz="2400" dirty="0" err="1">
                <a:latin typeface="Times"/>
                <a:cs typeface="Times"/>
              </a:rPr>
              <a:t>ghi</a:t>
            </a:r>
            <a:r>
              <a:rPr lang="en-US" sz="2400" dirty="0">
                <a:latin typeface="Times"/>
                <a:cs typeface="Times"/>
              </a:rPr>
              <a:t> </a:t>
            </a:r>
            <a:r>
              <a:rPr lang="en-US" sz="2400" dirty="0" err="1">
                <a:latin typeface="Times"/>
                <a:cs typeface="Times"/>
              </a:rPr>
              <a:t>từ</a:t>
            </a:r>
            <a:r>
              <a:rPr lang="en-US" sz="2400" dirty="0">
                <a:latin typeface="Times"/>
                <a:cs typeface="Times"/>
              </a:rPr>
              <a:t> </a:t>
            </a:r>
            <a:r>
              <a:rPr lang="en-US" sz="2400" dirty="0" err="1">
                <a:latin typeface="Times"/>
                <a:cs typeface="Times"/>
              </a:rPr>
              <a:t>nhiều</a:t>
            </a:r>
            <a:r>
              <a:rPr lang="en-US" sz="2400" dirty="0">
                <a:latin typeface="Times"/>
                <a:cs typeface="Times"/>
              </a:rPr>
              <a:t> </a:t>
            </a:r>
            <a:r>
              <a:rPr lang="en-US" sz="2400" dirty="0" err="1">
                <a:latin typeface="Times"/>
                <a:cs typeface="Times"/>
              </a:rPr>
              <a:t>máy</a:t>
            </a:r>
            <a:r>
              <a:rPr lang="en-US" sz="2400" dirty="0">
                <a:latin typeface="Times"/>
                <a:cs typeface="Times"/>
              </a:rPr>
              <a:t> </a:t>
            </a:r>
            <a:r>
              <a:rPr lang="en-US" sz="2400" dirty="0" err="1">
                <a:latin typeface="Times"/>
                <a:cs typeface="Times"/>
              </a:rPr>
              <a:t>trạm</a:t>
            </a:r>
            <a:r>
              <a:rPr lang="en-US" sz="2400" dirty="0">
                <a:latin typeface="Times"/>
                <a:cs typeface="Times"/>
              </a:rPr>
              <a:t> </a:t>
            </a:r>
            <a:r>
              <a:rPr lang="en-US" sz="2400" dirty="0" err="1">
                <a:latin typeface="Times"/>
                <a:cs typeface="Times"/>
              </a:rPr>
              <a:t>gửi</a:t>
            </a:r>
            <a:r>
              <a:rPr lang="en-US" sz="2400" dirty="0">
                <a:latin typeface="Times"/>
                <a:cs typeface="Times"/>
              </a:rPr>
              <a:t> </a:t>
            </a:r>
            <a:r>
              <a:rPr lang="en-US" sz="2400" dirty="0" err="1">
                <a:latin typeface="Times"/>
                <a:cs typeface="Times"/>
              </a:rPr>
              <a:t>tới</a:t>
            </a:r>
            <a:endParaRPr lang="en-US" sz="2400" dirty="0">
              <a:latin typeface="Times"/>
              <a:cs typeface="Times"/>
            </a:endParaRPr>
          </a:p>
          <a:p>
            <a:pPr marL="741363" lvl="1" indent="-284163">
              <a:lnSpc>
                <a:spcPct val="90000"/>
              </a:lnSpc>
              <a:buClr>
                <a:srgbClr val="003399"/>
              </a:buClr>
              <a:buFont typeface="Times New Roman"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400" dirty="0" err="1">
                <a:latin typeface="Times"/>
                <a:cs typeface="Times"/>
              </a:rPr>
              <a:t>Các</a:t>
            </a:r>
            <a:r>
              <a:rPr lang="en-US" sz="2400" dirty="0">
                <a:latin typeface="Times"/>
                <a:cs typeface="Times"/>
              </a:rPr>
              <a:t> </a:t>
            </a:r>
            <a:r>
              <a:rPr lang="en-US" sz="2400" dirty="0" err="1">
                <a:latin typeface="Times"/>
                <a:cs typeface="Times"/>
              </a:rPr>
              <a:t>dịch</a:t>
            </a:r>
            <a:r>
              <a:rPr lang="en-US" sz="2400" dirty="0">
                <a:latin typeface="Times"/>
                <a:cs typeface="Times"/>
              </a:rPr>
              <a:t> </a:t>
            </a:r>
            <a:r>
              <a:rPr lang="en-US" sz="2400" dirty="0" err="1">
                <a:latin typeface="Times"/>
                <a:cs typeface="Times"/>
              </a:rPr>
              <a:t>vụ</a:t>
            </a:r>
            <a:r>
              <a:rPr lang="en-US" sz="2400" dirty="0">
                <a:latin typeface="Times"/>
                <a:cs typeface="Times"/>
              </a:rPr>
              <a:t> </a:t>
            </a:r>
            <a:r>
              <a:rPr lang="en-US" sz="2400" dirty="0" err="1">
                <a:latin typeface="Times"/>
                <a:cs typeface="Times"/>
              </a:rPr>
              <a:t>quản</a:t>
            </a:r>
            <a:r>
              <a:rPr lang="en-US" sz="2400" dirty="0">
                <a:latin typeface="Times"/>
                <a:cs typeface="Times"/>
              </a:rPr>
              <a:t> </a:t>
            </a:r>
            <a:r>
              <a:rPr lang="en-US" sz="2400" dirty="0" err="1">
                <a:latin typeface="Times"/>
                <a:cs typeface="Times"/>
              </a:rPr>
              <a:t>trị</a:t>
            </a:r>
            <a:r>
              <a:rPr lang="en-US" sz="2400" dirty="0">
                <a:latin typeface="Times"/>
                <a:cs typeface="Times"/>
              </a:rPr>
              <a:t> </a:t>
            </a:r>
            <a:r>
              <a:rPr lang="en-US" sz="2400" dirty="0" err="1">
                <a:latin typeface="Times"/>
                <a:cs typeface="Times"/>
              </a:rPr>
              <a:t>dữ</a:t>
            </a:r>
            <a:r>
              <a:rPr lang="en-US" sz="2400" dirty="0">
                <a:latin typeface="Times"/>
                <a:cs typeface="Times"/>
              </a:rPr>
              <a:t> </a:t>
            </a:r>
            <a:r>
              <a:rPr lang="en-US" sz="2400" dirty="0" err="1">
                <a:latin typeface="Times"/>
                <a:cs typeface="Times"/>
              </a:rPr>
              <a:t>liệu</a:t>
            </a:r>
            <a:r>
              <a:rPr lang="en-US" sz="2400" dirty="0">
                <a:latin typeface="Times"/>
                <a:cs typeface="Times"/>
              </a:rPr>
              <a:t> </a:t>
            </a:r>
            <a:r>
              <a:rPr lang="en-US" sz="2400" dirty="0" err="1">
                <a:latin typeface="Times"/>
                <a:cs typeface="Times"/>
              </a:rPr>
              <a:t>tự</a:t>
            </a:r>
            <a:r>
              <a:rPr lang="en-US" sz="2400" dirty="0">
                <a:latin typeface="Times"/>
                <a:cs typeface="Times"/>
              </a:rPr>
              <a:t> </a:t>
            </a:r>
            <a:r>
              <a:rPr lang="en-US" sz="2400" dirty="0" err="1">
                <a:latin typeface="Times"/>
                <a:cs typeface="Times"/>
              </a:rPr>
              <a:t>động</a:t>
            </a:r>
            <a:r>
              <a:rPr lang="en-US" sz="2400" dirty="0">
                <a:latin typeface="Times"/>
                <a:cs typeface="Times"/>
              </a:rPr>
              <a:t> </a:t>
            </a:r>
            <a:r>
              <a:rPr lang="en-US" sz="2400" dirty="0" err="1">
                <a:latin typeface="Times"/>
                <a:cs typeface="Times"/>
              </a:rPr>
              <a:t>theo</a:t>
            </a:r>
            <a:r>
              <a:rPr lang="en-US" sz="2400" dirty="0">
                <a:latin typeface="Times"/>
                <a:cs typeface="Times"/>
              </a:rPr>
              <a:t> </a:t>
            </a:r>
            <a:r>
              <a:rPr lang="en-US" sz="2400" dirty="0" err="1">
                <a:latin typeface="Times"/>
                <a:cs typeface="Times"/>
              </a:rPr>
              <a:t>định</a:t>
            </a:r>
            <a:r>
              <a:rPr lang="en-US" sz="2400" dirty="0">
                <a:latin typeface="Times"/>
                <a:cs typeface="Times"/>
              </a:rPr>
              <a:t> </a:t>
            </a:r>
            <a:r>
              <a:rPr lang="en-US" sz="2400" dirty="0" err="1">
                <a:latin typeface="Times"/>
                <a:cs typeface="Times"/>
              </a:rPr>
              <a:t>kỳ</a:t>
            </a:r>
            <a:r>
              <a:rPr lang="en-US" sz="2400" dirty="0">
                <a:latin typeface="Times"/>
                <a:cs typeface="Times"/>
              </a:rPr>
              <a:t> </a:t>
            </a:r>
            <a:r>
              <a:rPr lang="en-US" sz="2400" dirty="0" err="1">
                <a:latin typeface="Times"/>
                <a:cs typeface="Times"/>
              </a:rPr>
              <a:t>như</a:t>
            </a:r>
            <a:r>
              <a:rPr lang="en-US" sz="2400" dirty="0">
                <a:latin typeface="Times"/>
                <a:cs typeface="Times"/>
              </a:rPr>
              <a:t> backup/restore </a:t>
            </a:r>
            <a:r>
              <a:rPr lang="en-US" sz="2400" dirty="0" err="1">
                <a:latin typeface="Times"/>
                <a:cs typeface="Times"/>
              </a:rPr>
              <a:t>dữ</a:t>
            </a:r>
            <a:r>
              <a:rPr lang="en-US" sz="2400" dirty="0">
                <a:latin typeface="Times"/>
                <a:cs typeface="Times"/>
              </a:rPr>
              <a:t> </a:t>
            </a:r>
            <a:r>
              <a:rPr lang="en-US" sz="2400" dirty="0" err="1">
                <a:latin typeface="Times"/>
                <a:cs typeface="Times"/>
              </a:rPr>
              <a:t>liệu</a:t>
            </a:r>
            <a:endParaRPr lang="en-US" sz="2400" dirty="0">
              <a:latin typeface="Times"/>
              <a:cs typeface="Times"/>
            </a:endParaRPr>
          </a:p>
          <a:p>
            <a:pPr marL="0" indent="173038">
              <a:buFontTx/>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US" dirty="0">
              <a:latin typeface="Arial" charset="0"/>
            </a:endParaRPr>
          </a:p>
        </p:txBody>
      </p:sp>
    </p:spTree>
    <p:extLst>
      <p:ext uri="{BB962C8B-B14F-4D97-AF65-F5344CB8AC3E}">
        <p14:creationId xmlns:p14="http://schemas.microsoft.com/office/powerpoint/2010/main" val="3381913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algn="l"/>
            <a:r>
              <a:rPr lang="fr-FR" dirty="0"/>
              <a:t>Microsoft SQL Server là </a:t>
            </a:r>
            <a:r>
              <a:rPr lang="fr-FR" dirty="0" err="1"/>
              <a:t>gì</a:t>
            </a:r>
            <a:r>
              <a:rPr lang="fr-FR" dirty="0"/>
              <a:t>?</a:t>
            </a:r>
            <a:r>
              <a:rPr lang="en-US" dirty="0" smtClean="0">
                <a:effectLst/>
              </a:rPr>
              <a:t> </a:t>
            </a:r>
            <a:endParaRPr lang="en-US" b="1" dirty="0">
              <a:latin typeface="Arial" charset="0"/>
            </a:endParaRPr>
          </a:p>
        </p:txBody>
      </p:sp>
      <p:sp>
        <p:nvSpPr>
          <p:cNvPr id="4099" name="Rectangle 3"/>
          <p:cNvSpPr>
            <a:spLocks noGrp="1" noChangeArrowheads="1"/>
          </p:cNvSpPr>
          <p:nvPr>
            <p:ph type="body" idx="1"/>
          </p:nvPr>
        </p:nvSpPr>
        <p:spPr>
          <a:xfrm>
            <a:off x="457200" y="1524000"/>
            <a:ext cx="8229600" cy="4602163"/>
          </a:xfrm>
        </p:spPr>
        <p:txBody>
          <a:bodyPr/>
          <a:lstStyle/>
          <a:p>
            <a:pPr marL="0" indent="0" eaLnBrk="1" hangingPunct="1">
              <a:lnSpc>
                <a:spcPct val="80000"/>
              </a:lnSpc>
              <a:buNone/>
            </a:pPr>
            <a:r>
              <a:rPr lang="en-US" dirty="0">
                <a:latin typeface="Times"/>
                <a:cs typeface="Times"/>
              </a:rPr>
              <a:t>SQL Server </a:t>
            </a:r>
            <a:r>
              <a:rPr lang="en-US" dirty="0" err="1" smtClean="0">
                <a:latin typeface="Times"/>
                <a:cs typeface="Times"/>
              </a:rPr>
              <a:t>là</a:t>
            </a:r>
            <a:r>
              <a:rPr lang="en-US" dirty="0" smtClean="0">
                <a:latin typeface="Times"/>
                <a:cs typeface="Times"/>
              </a:rPr>
              <a:t> </a:t>
            </a:r>
            <a:r>
              <a:rPr lang="en-US" dirty="0" err="1">
                <a:latin typeface="Times"/>
                <a:cs typeface="Times"/>
              </a:rPr>
              <a:t>một</a:t>
            </a:r>
            <a:r>
              <a:rPr lang="en-US" dirty="0">
                <a:latin typeface="Times"/>
                <a:cs typeface="Times"/>
              </a:rPr>
              <a:t> </a:t>
            </a:r>
            <a:r>
              <a:rPr lang="en-US" dirty="0" err="1">
                <a:latin typeface="Times"/>
                <a:cs typeface="Times"/>
              </a:rPr>
              <a:t>hệ</a:t>
            </a:r>
            <a:r>
              <a:rPr lang="en-US" dirty="0">
                <a:latin typeface="Times"/>
                <a:cs typeface="Times"/>
              </a:rPr>
              <a:t> </a:t>
            </a:r>
            <a:r>
              <a:rPr lang="en-US" dirty="0" err="1">
                <a:latin typeface="Times"/>
                <a:cs typeface="Times"/>
              </a:rPr>
              <a:t>thống</a:t>
            </a:r>
            <a:r>
              <a:rPr lang="en-US" dirty="0">
                <a:latin typeface="Times"/>
                <a:cs typeface="Times"/>
              </a:rPr>
              <a:t> </a:t>
            </a:r>
            <a:r>
              <a:rPr lang="en-US" dirty="0" err="1">
                <a:latin typeface="Times"/>
                <a:cs typeface="Times"/>
              </a:rPr>
              <a:t>quản</a:t>
            </a:r>
            <a:r>
              <a:rPr lang="en-US" dirty="0">
                <a:latin typeface="Times"/>
                <a:cs typeface="Times"/>
              </a:rPr>
              <a:t> </a:t>
            </a:r>
            <a:r>
              <a:rPr lang="en-US" dirty="0" err="1">
                <a:latin typeface="Times"/>
                <a:cs typeface="Times"/>
              </a:rPr>
              <a:t>lý</a:t>
            </a:r>
            <a:r>
              <a:rPr lang="en-US" dirty="0">
                <a:latin typeface="Times"/>
                <a:cs typeface="Times"/>
              </a:rPr>
              <a:t> </a:t>
            </a:r>
            <a:r>
              <a:rPr lang="en-US" dirty="0" err="1">
                <a:latin typeface="Times"/>
                <a:cs typeface="Times"/>
              </a:rPr>
              <a:t>cơ</a:t>
            </a:r>
            <a:r>
              <a:rPr lang="en-US" dirty="0">
                <a:latin typeface="Times"/>
                <a:cs typeface="Times"/>
              </a:rPr>
              <a:t> </a:t>
            </a:r>
            <a:r>
              <a:rPr lang="en-US" dirty="0" err="1">
                <a:latin typeface="Times"/>
                <a:cs typeface="Times"/>
              </a:rPr>
              <a:t>sở</a:t>
            </a:r>
            <a:r>
              <a:rPr lang="en-US" dirty="0">
                <a:latin typeface="Times"/>
                <a:cs typeface="Times"/>
              </a:rPr>
              <a:t> </a:t>
            </a:r>
            <a:r>
              <a:rPr lang="en-US" dirty="0" err="1">
                <a:latin typeface="Times"/>
                <a:cs typeface="Times"/>
              </a:rPr>
              <a:t>dữ</a:t>
            </a:r>
            <a:r>
              <a:rPr lang="en-US" dirty="0">
                <a:latin typeface="Times"/>
                <a:cs typeface="Times"/>
              </a:rPr>
              <a:t> </a:t>
            </a:r>
            <a:r>
              <a:rPr lang="en-US" dirty="0" err="1">
                <a:latin typeface="Times"/>
                <a:cs typeface="Times"/>
              </a:rPr>
              <a:t>liệu</a:t>
            </a:r>
            <a:r>
              <a:rPr lang="en-US" dirty="0">
                <a:latin typeface="Times"/>
                <a:cs typeface="Times"/>
              </a:rPr>
              <a:t> (</a:t>
            </a:r>
            <a:r>
              <a:rPr lang="en-US" dirty="0">
                <a:solidFill>
                  <a:srgbClr val="3333FF"/>
                </a:solidFill>
                <a:latin typeface="Times"/>
                <a:cs typeface="Times"/>
              </a:rPr>
              <a:t>Relational Database Management System (RDBMS)</a:t>
            </a:r>
            <a:r>
              <a:rPr lang="en-US" dirty="0">
                <a:latin typeface="Times"/>
                <a:cs typeface="Times"/>
              </a:rPr>
              <a:t> ) </a:t>
            </a:r>
            <a:r>
              <a:rPr lang="en-US" dirty="0" err="1">
                <a:latin typeface="Times"/>
                <a:cs typeface="Times"/>
              </a:rPr>
              <a:t>sử</a:t>
            </a:r>
            <a:r>
              <a:rPr lang="en-US" dirty="0">
                <a:latin typeface="Times"/>
                <a:cs typeface="Times"/>
              </a:rPr>
              <a:t> </a:t>
            </a:r>
            <a:r>
              <a:rPr lang="en-US" dirty="0" err="1">
                <a:latin typeface="Times"/>
                <a:cs typeface="Times"/>
              </a:rPr>
              <a:t>dụng</a:t>
            </a:r>
            <a:r>
              <a:rPr lang="en-US" dirty="0">
                <a:latin typeface="Times"/>
                <a:cs typeface="Times"/>
              </a:rPr>
              <a:t> </a:t>
            </a:r>
            <a:r>
              <a:rPr lang="en-US" dirty="0">
                <a:solidFill>
                  <a:srgbClr val="3333FF"/>
                </a:solidFill>
                <a:latin typeface="Times"/>
                <a:cs typeface="Times"/>
              </a:rPr>
              <a:t>Transact-SQL </a:t>
            </a:r>
            <a:r>
              <a:rPr lang="en-US" dirty="0" err="1">
                <a:latin typeface="Times"/>
                <a:cs typeface="Times"/>
              </a:rPr>
              <a:t>để</a:t>
            </a:r>
            <a:r>
              <a:rPr lang="en-US" dirty="0">
                <a:latin typeface="Times"/>
                <a:cs typeface="Times"/>
              </a:rPr>
              <a:t> </a:t>
            </a:r>
            <a:r>
              <a:rPr lang="en-US" dirty="0" err="1">
                <a:latin typeface="Times"/>
                <a:cs typeface="Times"/>
              </a:rPr>
              <a:t>trao</a:t>
            </a:r>
            <a:r>
              <a:rPr lang="en-US" dirty="0">
                <a:latin typeface="Times"/>
                <a:cs typeface="Times"/>
              </a:rPr>
              <a:t> </a:t>
            </a:r>
            <a:r>
              <a:rPr lang="en-US" dirty="0" err="1">
                <a:latin typeface="Times"/>
                <a:cs typeface="Times"/>
              </a:rPr>
              <a:t>đổi</a:t>
            </a:r>
            <a:r>
              <a:rPr lang="en-US" dirty="0">
                <a:latin typeface="Times"/>
                <a:cs typeface="Times"/>
              </a:rPr>
              <a:t> </a:t>
            </a:r>
            <a:r>
              <a:rPr lang="en-US" dirty="0" err="1">
                <a:latin typeface="Times"/>
                <a:cs typeface="Times"/>
              </a:rPr>
              <a:t>dữ</a:t>
            </a:r>
            <a:r>
              <a:rPr lang="en-US" dirty="0">
                <a:latin typeface="Times"/>
                <a:cs typeface="Times"/>
              </a:rPr>
              <a:t> </a:t>
            </a:r>
            <a:r>
              <a:rPr lang="en-US" dirty="0" err="1">
                <a:latin typeface="Times"/>
                <a:cs typeface="Times"/>
              </a:rPr>
              <a:t>liệu</a:t>
            </a:r>
            <a:r>
              <a:rPr lang="en-US" dirty="0">
                <a:latin typeface="Times"/>
                <a:cs typeface="Times"/>
              </a:rPr>
              <a:t> </a:t>
            </a:r>
            <a:r>
              <a:rPr lang="en-US" dirty="0" err="1">
                <a:latin typeface="Times"/>
                <a:cs typeface="Times"/>
              </a:rPr>
              <a:t>giữa</a:t>
            </a:r>
            <a:r>
              <a:rPr lang="en-US" dirty="0">
                <a:latin typeface="Times"/>
                <a:cs typeface="Times"/>
              </a:rPr>
              <a:t> </a:t>
            </a:r>
            <a:r>
              <a:rPr lang="en-US" dirty="0">
                <a:solidFill>
                  <a:srgbClr val="3333FF"/>
                </a:solidFill>
                <a:latin typeface="Times"/>
                <a:cs typeface="Times"/>
              </a:rPr>
              <a:t>Client computer</a:t>
            </a:r>
            <a:r>
              <a:rPr lang="en-US" dirty="0">
                <a:latin typeface="Times"/>
                <a:cs typeface="Times"/>
              </a:rPr>
              <a:t> </a:t>
            </a:r>
            <a:r>
              <a:rPr lang="en-US" dirty="0" err="1">
                <a:latin typeface="Times"/>
                <a:cs typeface="Times"/>
              </a:rPr>
              <a:t>và</a:t>
            </a:r>
            <a:r>
              <a:rPr lang="en-US" dirty="0">
                <a:latin typeface="Times"/>
                <a:cs typeface="Times"/>
              </a:rPr>
              <a:t> </a:t>
            </a:r>
            <a:r>
              <a:rPr lang="en-US" dirty="0">
                <a:solidFill>
                  <a:srgbClr val="3333FF"/>
                </a:solidFill>
                <a:latin typeface="Times"/>
                <a:cs typeface="Times"/>
              </a:rPr>
              <a:t>SQL Server computer</a:t>
            </a:r>
            <a:r>
              <a:rPr lang="en-US" dirty="0">
                <a:latin typeface="Times"/>
                <a:cs typeface="Times"/>
              </a:rPr>
              <a:t>. </a:t>
            </a:r>
            <a:br>
              <a:rPr lang="en-US" dirty="0">
                <a:latin typeface="Times"/>
                <a:cs typeface="Times"/>
              </a:rPr>
            </a:br>
            <a:r>
              <a:rPr lang="en-US" sz="2800" dirty="0">
                <a:latin typeface="Arial" charset="0"/>
              </a:rPr>
              <a:t/>
            </a:r>
            <a:br>
              <a:rPr lang="en-US" sz="2800" dirty="0">
                <a:latin typeface="Arial" charset="0"/>
              </a:rPr>
            </a:br>
            <a:endParaRPr lang="en-US" sz="2800" dirty="0">
              <a:latin typeface="Arial" charset="0"/>
            </a:endParaRPr>
          </a:p>
        </p:txBody>
      </p:sp>
    </p:spTree>
    <p:extLst>
      <p:ext uri="{BB962C8B-B14F-4D97-AF65-F5344CB8AC3E}">
        <p14:creationId xmlns:p14="http://schemas.microsoft.com/office/powerpoint/2010/main" val="388106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marL="533400" indent="-533400" algn="l"/>
            <a:r>
              <a:rPr lang="fr-FR" dirty="0" smtClean="0"/>
              <a:t>Microsoft SQL Server là </a:t>
            </a:r>
            <a:r>
              <a:rPr lang="fr-FR" dirty="0" err="1" smtClean="0"/>
              <a:t>gì</a:t>
            </a:r>
            <a:r>
              <a:rPr lang="fr-FR" dirty="0" smtClean="0"/>
              <a:t>?</a:t>
            </a:r>
            <a:r>
              <a:rPr lang="en-US" dirty="0" smtClean="0">
                <a:effectLst/>
              </a:rPr>
              <a:t> </a:t>
            </a:r>
            <a:endParaRPr lang="en-US" b="1" dirty="0">
              <a:latin typeface="Arial" charset="0"/>
            </a:endParaRPr>
          </a:p>
        </p:txBody>
      </p:sp>
      <p:sp>
        <p:nvSpPr>
          <p:cNvPr id="5123" name="Rectangle 3"/>
          <p:cNvSpPr>
            <a:spLocks noGrp="1" noChangeArrowheads="1"/>
          </p:cNvSpPr>
          <p:nvPr>
            <p:ph type="body" idx="1"/>
          </p:nvPr>
        </p:nvSpPr>
        <p:spPr>
          <a:xfrm>
            <a:off x="457200" y="1219200"/>
            <a:ext cx="8458200" cy="4906963"/>
          </a:xfrm>
        </p:spPr>
        <p:txBody>
          <a:bodyPr/>
          <a:lstStyle/>
          <a:p>
            <a:pPr marL="231775" indent="-231775" eaLnBrk="1" hangingPunct="1"/>
            <a:r>
              <a:rPr lang="en-US" dirty="0">
                <a:latin typeface="Times New Roman" charset="0"/>
              </a:rPr>
              <a:t>MSSQL Server </a:t>
            </a:r>
            <a:r>
              <a:rPr lang="en-US" dirty="0" err="1" smtClean="0">
                <a:latin typeface="Times New Roman" charset="0"/>
              </a:rPr>
              <a:t>cung</a:t>
            </a:r>
            <a:r>
              <a:rPr lang="en-US" dirty="0" smtClean="0">
                <a:latin typeface="Times New Roman" charset="0"/>
              </a:rPr>
              <a:t> </a:t>
            </a:r>
            <a:r>
              <a:rPr lang="en-US" dirty="0" err="1">
                <a:latin typeface="Times New Roman" charset="0"/>
              </a:rPr>
              <a:t>cấp</a:t>
            </a:r>
            <a:r>
              <a:rPr lang="en-US" dirty="0">
                <a:latin typeface="Times New Roman" charset="0"/>
              </a:rPr>
              <a:t> </a:t>
            </a:r>
            <a:r>
              <a:rPr lang="en-US" dirty="0" err="1">
                <a:latin typeface="Times New Roman" charset="0"/>
              </a:rPr>
              <a:t>đầy</a:t>
            </a:r>
            <a:r>
              <a:rPr lang="en-US" dirty="0">
                <a:latin typeface="Times New Roman" charset="0"/>
              </a:rPr>
              <a:t> </a:t>
            </a:r>
            <a:r>
              <a:rPr lang="en-US" dirty="0" err="1">
                <a:latin typeface="Times New Roman" charset="0"/>
              </a:rPr>
              <a:t>đủ</a:t>
            </a:r>
            <a:r>
              <a:rPr lang="en-US" dirty="0">
                <a:latin typeface="Times New Roman" charset="0"/>
              </a:rPr>
              <a:t> </a:t>
            </a:r>
            <a:r>
              <a:rPr lang="en-US" dirty="0" err="1">
                <a:latin typeface="Times New Roman" charset="0"/>
              </a:rPr>
              <a:t>các</a:t>
            </a:r>
            <a:r>
              <a:rPr lang="en-US" dirty="0">
                <a:latin typeface="Times New Roman" charset="0"/>
              </a:rPr>
              <a:t> </a:t>
            </a:r>
            <a:r>
              <a:rPr lang="en-US" dirty="0" err="1">
                <a:latin typeface="Times New Roman" charset="0"/>
              </a:rPr>
              <a:t>công</a:t>
            </a:r>
            <a:r>
              <a:rPr lang="en-US" dirty="0">
                <a:latin typeface="Times New Roman" charset="0"/>
              </a:rPr>
              <a:t> </a:t>
            </a:r>
            <a:r>
              <a:rPr lang="en-US" dirty="0" err="1">
                <a:latin typeface="Times New Roman" charset="0"/>
              </a:rPr>
              <a:t>cụ</a:t>
            </a:r>
            <a:r>
              <a:rPr lang="en-US" dirty="0">
                <a:latin typeface="Times New Roman" charset="0"/>
              </a:rPr>
              <a:t> </a:t>
            </a:r>
            <a:r>
              <a:rPr lang="en-US" dirty="0" err="1">
                <a:latin typeface="Times New Roman" charset="0"/>
              </a:rPr>
              <a:t>để</a:t>
            </a:r>
            <a:r>
              <a:rPr lang="en-US" dirty="0">
                <a:latin typeface="Times New Roman" charset="0"/>
              </a:rPr>
              <a:t>:</a:t>
            </a:r>
            <a:br>
              <a:rPr lang="en-US" dirty="0">
                <a:latin typeface="Times New Roman" charset="0"/>
              </a:rPr>
            </a:br>
            <a:r>
              <a:rPr lang="en-US" dirty="0">
                <a:latin typeface="Times New Roman" charset="0"/>
              </a:rPr>
              <a:t>- </a:t>
            </a:r>
            <a:r>
              <a:rPr lang="en-US" dirty="0" err="1">
                <a:latin typeface="Times New Roman" charset="0"/>
              </a:rPr>
              <a:t>Dễ</a:t>
            </a:r>
            <a:r>
              <a:rPr lang="en-US" dirty="0">
                <a:latin typeface="Times New Roman" charset="0"/>
              </a:rPr>
              <a:t> </a:t>
            </a:r>
            <a:r>
              <a:rPr lang="en-US" dirty="0" err="1">
                <a:latin typeface="Times New Roman" charset="0"/>
              </a:rPr>
              <a:t>dàng</a:t>
            </a:r>
            <a:r>
              <a:rPr lang="en-US" dirty="0">
                <a:latin typeface="Times New Roman" charset="0"/>
              </a:rPr>
              <a:t> </a:t>
            </a:r>
            <a:r>
              <a:rPr lang="en-US" dirty="0" err="1">
                <a:latin typeface="Times New Roman" charset="0"/>
              </a:rPr>
              <a:t>xây</a:t>
            </a:r>
            <a:r>
              <a:rPr lang="en-US" dirty="0">
                <a:latin typeface="Times New Roman" charset="0"/>
              </a:rPr>
              <a:t> </a:t>
            </a:r>
            <a:r>
              <a:rPr lang="en-US" dirty="0" err="1">
                <a:latin typeface="Times New Roman" charset="0"/>
              </a:rPr>
              <a:t>dựng</a:t>
            </a:r>
            <a:r>
              <a:rPr lang="en-US" dirty="0">
                <a:latin typeface="Times New Roman" charset="0"/>
              </a:rPr>
              <a:t> </a:t>
            </a:r>
            <a:r>
              <a:rPr lang="en-US" dirty="0" err="1">
                <a:latin typeface="Times New Roman" charset="0"/>
              </a:rPr>
              <a:t>một</a:t>
            </a:r>
            <a:r>
              <a:rPr lang="en-US" dirty="0">
                <a:latin typeface="Times New Roman" charset="0"/>
              </a:rPr>
              <a:t> CSDL </a:t>
            </a:r>
            <a:r>
              <a:rPr lang="en-US" dirty="0" err="1">
                <a:latin typeface="Times New Roman" charset="0"/>
              </a:rPr>
              <a:t>quan</a:t>
            </a:r>
            <a:r>
              <a:rPr lang="en-US" dirty="0">
                <a:latin typeface="Times New Roman" charset="0"/>
              </a:rPr>
              <a:t> </a:t>
            </a:r>
            <a:r>
              <a:rPr lang="en-US" dirty="0" err="1">
                <a:latin typeface="Times New Roman" charset="0"/>
              </a:rPr>
              <a:t>hệ</a:t>
            </a:r>
            <a:r>
              <a:rPr lang="en-US" dirty="0">
                <a:latin typeface="Times New Roman" charset="0"/>
              </a:rPr>
              <a:t> </a:t>
            </a:r>
            <a:r>
              <a:rPr lang="en-US" dirty="0" err="1">
                <a:latin typeface="Times New Roman" charset="0"/>
              </a:rPr>
              <a:t>lớn</a:t>
            </a:r>
            <a:r>
              <a:rPr lang="en-US" dirty="0">
                <a:latin typeface="Times New Roman" charset="0"/>
              </a:rPr>
              <a:t/>
            </a:r>
            <a:br>
              <a:rPr lang="en-US" dirty="0">
                <a:latin typeface="Times New Roman" charset="0"/>
              </a:rPr>
            </a:br>
            <a:r>
              <a:rPr lang="en-US" dirty="0">
                <a:latin typeface="Times New Roman" charset="0"/>
              </a:rPr>
              <a:t>- </a:t>
            </a:r>
            <a:r>
              <a:rPr lang="en-US" dirty="0" err="1">
                <a:latin typeface="Times New Roman" charset="0"/>
              </a:rPr>
              <a:t>Giải</a:t>
            </a:r>
            <a:r>
              <a:rPr lang="en-US" dirty="0">
                <a:latin typeface="Times New Roman" charset="0"/>
              </a:rPr>
              <a:t> </a:t>
            </a:r>
            <a:r>
              <a:rPr lang="en-US" dirty="0" err="1">
                <a:latin typeface="Times New Roman" charset="0"/>
              </a:rPr>
              <a:t>quyết</a:t>
            </a:r>
            <a:r>
              <a:rPr lang="en-US" dirty="0">
                <a:latin typeface="Times New Roman" charset="0"/>
              </a:rPr>
              <a:t> </a:t>
            </a:r>
            <a:r>
              <a:rPr lang="en-US" dirty="0" err="1">
                <a:latin typeface="Times New Roman" charset="0"/>
              </a:rPr>
              <a:t>tình</a:t>
            </a:r>
            <a:r>
              <a:rPr lang="en-US" dirty="0">
                <a:latin typeface="Times New Roman" charset="0"/>
              </a:rPr>
              <a:t> </a:t>
            </a:r>
            <a:r>
              <a:rPr lang="en-US" dirty="0" err="1">
                <a:latin typeface="Times New Roman" charset="0"/>
              </a:rPr>
              <a:t>trạng</a:t>
            </a:r>
            <a:r>
              <a:rPr lang="en-US" dirty="0">
                <a:latin typeface="Times New Roman" charset="0"/>
              </a:rPr>
              <a:t> </a:t>
            </a:r>
            <a:r>
              <a:rPr lang="en-US" dirty="0" err="1">
                <a:latin typeface="Times New Roman" charset="0"/>
              </a:rPr>
              <a:t>va</a:t>
            </a:r>
            <a:r>
              <a:rPr lang="en-US" dirty="0">
                <a:latin typeface="Times New Roman" charset="0"/>
              </a:rPr>
              <a:t> </a:t>
            </a:r>
            <a:r>
              <a:rPr lang="en-US" dirty="0" err="1">
                <a:latin typeface="Times New Roman" charset="0"/>
              </a:rPr>
              <a:t>chạm</a:t>
            </a:r>
            <a:r>
              <a:rPr lang="en-US" dirty="0">
                <a:latin typeface="Times New Roman" charset="0"/>
              </a:rPr>
              <a:t> </a:t>
            </a:r>
            <a:r>
              <a:rPr lang="en-US" dirty="0" err="1">
                <a:latin typeface="Times New Roman" charset="0"/>
              </a:rPr>
              <a:t>giữa</a:t>
            </a:r>
            <a:r>
              <a:rPr lang="en-US" dirty="0">
                <a:latin typeface="Times New Roman" charset="0"/>
              </a:rPr>
              <a:t> </a:t>
            </a:r>
            <a:r>
              <a:rPr lang="en-US" dirty="0" err="1">
                <a:latin typeface="Times New Roman" charset="0"/>
              </a:rPr>
              <a:t>các</a:t>
            </a:r>
            <a:r>
              <a:rPr lang="en-US" dirty="0">
                <a:latin typeface="Times New Roman" charset="0"/>
              </a:rPr>
              <a:t> user </a:t>
            </a:r>
            <a:r>
              <a:rPr lang="en-US" dirty="0" err="1">
                <a:latin typeface="Times New Roman" charset="0"/>
              </a:rPr>
              <a:t>khi</a:t>
            </a:r>
            <a:r>
              <a:rPr lang="en-US" dirty="0">
                <a:latin typeface="Times New Roman" charset="0"/>
              </a:rPr>
              <a:t> </a:t>
            </a:r>
            <a:r>
              <a:rPr lang="en-US" dirty="0" err="1">
                <a:latin typeface="Times New Roman" charset="0"/>
              </a:rPr>
              <a:t>cùng</a:t>
            </a:r>
            <a:r>
              <a:rPr lang="en-US" dirty="0">
                <a:latin typeface="Times New Roman" charset="0"/>
              </a:rPr>
              <a:t> </a:t>
            </a:r>
            <a:r>
              <a:rPr lang="en-US" dirty="0" err="1">
                <a:latin typeface="Times New Roman" charset="0"/>
              </a:rPr>
              <a:t>truy</a:t>
            </a:r>
            <a:r>
              <a:rPr lang="en-US" dirty="0">
                <a:latin typeface="Times New Roman" charset="0"/>
              </a:rPr>
              <a:t> </a:t>
            </a:r>
            <a:r>
              <a:rPr lang="en-US" dirty="0" err="1">
                <a:latin typeface="Times New Roman" charset="0"/>
              </a:rPr>
              <a:t>xuất</a:t>
            </a:r>
            <a:r>
              <a:rPr lang="en-US" dirty="0">
                <a:latin typeface="Times New Roman" charset="0"/>
              </a:rPr>
              <a:t> </a:t>
            </a:r>
            <a:r>
              <a:rPr lang="en-US" dirty="0" err="1">
                <a:latin typeface="Times New Roman" charset="0"/>
              </a:rPr>
              <a:t>dữ</a:t>
            </a:r>
            <a:r>
              <a:rPr lang="en-US" dirty="0">
                <a:latin typeface="Times New Roman" charset="0"/>
              </a:rPr>
              <a:t> </a:t>
            </a:r>
            <a:r>
              <a:rPr lang="en-US" dirty="0" err="1">
                <a:latin typeface="Times New Roman" charset="0"/>
              </a:rPr>
              <a:t>liệu</a:t>
            </a:r>
            <a:r>
              <a:rPr lang="en-US" dirty="0">
                <a:latin typeface="Times New Roman" charset="0"/>
              </a:rPr>
              <a:t> </a:t>
            </a:r>
            <a:r>
              <a:rPr lang="en-US" dirty="0" err="1">
                <a:latin typeface="Times New Roman" charset="0"/>
              </a:rPr>
              <a:t>tại</a:t>
            </a:r>
            <a:r>
              <a:rPr lang="en-US" dirty="0">
                <a:latin typeface="Times New Roman" charset="0"/>
              </a:rPr>
              <a:t> </a:t>
            </a:r>
            <a:r>
              <a:rPr lang="en-US" dirty="0" err="1">
                <a:latin typeface="Times New Roman" charset="0"/>
              </a:rPr>
              <a:t>một</a:t>
            </a:r>
            <a:r>
              <a:rPr lang="en-US" dirty="0">
                <a:latin typeface="Times New Roman" charset="0"/>
              </a:rPr>
              <a:t> </a:t>
            </a:r>
            <a:r>
              <a:rPr lang="en-US" dirty="0" err="1">
                <a:latin typeface="Times New Roman" charset="0"/>
              </a:rPr>
              <a:t>thời</a:t>
            </a:r>
            <a:r>
              <a:rPr lang="en-US" dirty="0">
                <a:latin typeface="Times New Roman" charset="0"/>
              </a:rPr>
              <a:t> </a:t>
            </a:r>
            <a:r>
              <a:rPr lang="en-US" dirty="0" err="1">
                <a:latin typeface="Times New Roman" charset="0"/>
              </a:rPr>
              <a:t>điểm</a:t>
            </a:r>
            <a:r>
              <a:rPr lang="en-US" dirty="0">
                <a:latin typeface="Times New Roman" charset="0"/>
              </a:rPr>
              <a:t/>
            </a:r>
            <a:br>
              <a:rPr lang="en-US" dirty="0">
                <a:latin typeface="Times New Roman" charset="0"/>
              </a:rPr>
            </a:br>
            <a:r>
              <a:rPr lang="en-US" dirty="0">
                <a:latin typeface="Times New Roman" charset="0"/>
              </a:rPr>
              <a:t>- </a:t>
            </a:r>
            <a:r>
              <a:rPr lang="en-US" dirty="0" err="1">
                <a:latin typeface="Times New Roman" charset="0"/>
              </a:rPr>
              <a:t>Bảo</a:t>
            </a:r>
            <a:r>
              <a:rPr lang="en-US" dirty="0">
                <a:latin typeface="Times New Roman" charset="0"/>
              </a:rPr>
              <a:t> </a:t>
            </a:r>
            <a:r>
              <a:rPr lang="en-US" dirty="0" err="1">
                <a:latin typeface="Times New Roman" charset="0"/>
              </a:rPr>
              <a:t>đảm</a:t>
            </a:r>
            <a:r>
              <a:rPr lang="en-US" dirty="0">
                <a:latin typeface="Times New Roman" charset="0"/>
              </a:rPr>
              <a:t> </a:t>
            </a:r>
            <a:r>
              <a:rPr lang="en-US" dirty="0" err="1">
                <a:latin typeface="Times New Roman" charset="0"/>
              </a:rPr>
              <a:t>các</a:t>
            </a:r>
            <a:r>
              <a:rPr lang="en-US" dirty="0">
                <a:latin typeface="Times New Roman" charset="0"/>
              </a:rPr>
              <a:t> </a:t>
            </a:r>
            <a:r>
              <a:rPr lang="en-US" dirty="0" err="1">
                <a:latin typeface="Times New Roman" charset="0"/>
              </a:rPr>
              <a:t>ràng</a:t>
            </a:r>
            <a:r>
              <a:rPr lang="en-US" dirty="0">
                <a:latin typeface="Times New Roman" charset="0"/>
              </a:rPr>
              <a:t> </a:t>
            </a:r>
            <a:r>
              <a:rPr lang="en-US" dirty="0" err="1">
                <a:latin typeface="Times New Roman" charset="0"/>
              </a:rPr>
              <a:t>buộc</a:t>
            </a:r>
            <a:r>
              <a:rPr lang="en-US" dirty="0">
                <a:latin typeface="Times New Roman" charset="0"/>
              </a:rPr>
              <a:t> </a:t>
            </a:r>
            <a:r>
              <a:rPr lang="en-US" dirty="0" err="1">
                <a:latin typeface="Times New Roman" charset="0"/>
              </a:rPr>
              <a:t>toàn</a:t>
            </a:r>
            <a:r>
              <a:rPr lang="en-US" dirty="0">
                <a:latin typeface="Times New Roman" charset="0"/>
              </a:rPr>
              <a:t> </a:t>
            </a:r>
            <a:r>
              <a:rPr lang="en-US" dirty="0" err="1">
                <a:latin typeface="Times New Roman" charset="0"/>
              </a:rPr>
              <a:t>vẹn</a:t>
            </a:r>
            <a:r>
              <a:rPr lang="en-US" dirty="0">
                <a:latin typeface="Times New Roman" charset="0"/>
              </a:rPr>
              <a:t> </a:t>
            </a:r>
            <a:r>
              <a:rPr lang="en-US" dirty="0" err="1">
                <a:latin typeface="Times New Roman" charset="0"/>
              </a:rPr>
              <a:t>trên</a:t>
            </a:r>
            <a:r>
              <a:rPr lang="en-US" dirty="0">
                <a:latin typeface="Times New Roman" charset="0"/>
              </a:rPr>
              <a:t> CSDL</a:t>
            </a:r>
            <a:br>
              <a:rPr lang="en-US" dirty="0">
                <a:latin typeface="Times New Roman" charset="0"/>
              </a:rPr>
            </a:br>
            <a:r>
              <a:rPr lang="en-US" dirty="0">
                <a:latin typeface="Times New Roman" charset="0"/>
              </a:rPr>
              <a:t>- </a:t>
            </a:r>
            <a:r>
              <a:rPr lang="en-US" dirty="0" err="1">
                <a:latin typeface="Times New Roman" charset="0"/>
              </a:rPr>
              <a:t>Bảo</a:t>
            </a:r>
            <a:r>
              <a:rPr lang="en-US" dirty="0">
                <a:latin typeface="Times New Roman" charset="0"/>
              </a:rPr>
              <a:t> </a:t>
            </a:r>
            <a:r>
              <a:rPr lang="en-US" dirty="0" err="1">
                <a:latin typeface="Times New Roman" charset="0"/>
              </a:rPr>
              <a:t>vệ</a:t>
            </a:r>
            <a:r>
              <a:rPr lang="en-US" dirty="0">
                <a:latin typeface="Times New Roman" charset="0"/>
              </a:rPr>
              <a:t> an </a:t>
            </a:r>
            <a:r>
              <a:rPr lang="en-US" dirty="0" err="1">
                <a:latin typeface="Times New Roman" charset="0"/>
              </a:rPr>
              <a:t>toàn</a:t>
            </a:r>
            <a:r>
              <a:rPr lang="en-US" dirty="0">
                <a:latin typeface="Times New Roman" charset="0"/>
              </a:rPr>
              <a:t> </a:t>
            </a:r>
            <a:r>
              <a:rPr lang="en-US" dirty="0" err="1">
                <a:latin typeface="Times New Roman" charset="0"/>
              </a:rPr>
              <a:t>cho</a:t>
            </a:r>
            <a:r>
              <a:rPr lang="en-US" dirty="0">
                <a:latin typeface="Times New Roman" charset="0"/>
              </a:rPr>
              <a:t> </a:t>
            </a:r>
            <a:r>
              <a:rPr lang="en-US" dirty="0" err="1">
                <a:latin typeface="Times New Roman" charset="0"/>
              </a:rPr>
              <a:t>cơ</a:t>
            </a:r>
            <a:r>
              <a:rPr lang="en-US" dirty="0">
                <a:latin typeface="Times New Roman" charset="0"/>
              </a:rPr>
              <a:t> </a:t>
            </a:r>
            <a:r>
              <a:rPr lang="en-US" dirty="0" err="1">
                <a:latin typeface="Times New Roman" charset="0"/>
              </a:rPr>
              <a:t>sở</a:t>
            </a:r>
            <a:r>
              <a:rPr lang="en-US" dirty="0">
                <a:latin typeface="Times New Roman" charset="0"/>
              </a:rPr>
              <a:t> </a:t>
            </a:r>
            <a:r>
              <a:rPr lang="en-US" dirty="0" err="1">
                <a:latin typeface="Times New Roman" charset="0"/>
              </a:rPr>
              <a:t>dữ</a:t>
            </a:r>
            <a:r>
              <a:rPr lang="en-US" dirty="0">
                <a:latin typeface="Times New Roman" charset="0"/>
              </a:rPr>
              <a:t> </a:t>
            </a:r>
            <a:r>
              <a:rPr lang="en-US" dirty="0" err="1">
                <a:latin typeface="Times New Roman" charset="0"/>
              </a:rPr>
              <a:t>liệu</a:t>
            </a:r>
            <a:r>
              <a:rPr lang="en-US" dirty="0">
                <a:latin typeface="Times New Roman" charset="0"/>
              </a:rPr>
              <a:t/>
            </a:r>
            <a:br>
              <a:rPr lang="en-US" dirty="0">
                <a:latin typeface="Times New Roman" charset="0"/>
              </a:rPr>
            </a:br>
            <a:r>
              <a:rPr lang="en-US" dirty="0">
                <a:latin typeface="Times New Roman" charset="0"/>
              </a:rPr>
              <a:t>- </a:t>
            </a:r>
            <a:r>
              <a:rPr lang="en-US" dirty="0" err="1">
                <a:latin typeface="Times New Roman" charset="0"/>
              </a:rPr>
              <a:t>Truy</a:t>
            </a:r>
            <a:r>
              <a:rPr lang="en-US" dirty="0">
                <a:latin typeface="Times New Roman" charset="0"/>
              </a:rPr>
              <a:t> </a:t>
            </a:r>
            <a:r>
              <a:rPr lang="en-US" dirty="0" err="1">
                <a:latin typeface="Times New Roman" charset="0"/>
              </a:rPr>
              <a:t>xuất</a:t>
            </a:r>
            <a:r>
              <a:rPr lang="en-US" dirty="0">
                <a:latin typeface="Times New Roman" charset="0"/>
              </a:rPr>
              <a:t> </a:t>
            </a:r>
            <a:r>
              <a:rPr lang="en-US" dirty="0" err="1">
                <a:latin typeface="Times New Roman" charset="0"/>
              </a:rPr>
              <a:t>dữ</a:t>
            </a:r>
            <a:r>
              <a:rPr lang="en-US" dirty="0">
                <a:latin typeface="Times New Roman" charset="0"/>
              </a:rPr>
              <a:t> </a:t>
            </a:r>
            <a:r>
              <a:rPr lang="en-US" dirty="0" err="1">
                <a:latin typeface="Times New Roman" charset="0"/>
              </a:rPr>
              <a:t>liệu</a:t>
            </a:r>
            <a:r>
              <a:rPr lang="en-US" dirty="0">
                <a:latin typeface="Times New Roman" charset="0"/>
              </a:rPr>
              <a:t> </a:t>
            </a:r>
            <a:r>
              <a:rPr lang="en-US" dirty="0" err="1">
                <a:latin typeface="Times New Roman" charset="0"/>
              </a:rPr>
              <a:t>nhanh</a:t>
            </a:r>
            <a:endParaRPr lang="en-US" dirty="0">
              <a:latin typeface="Arial" charset="0"/>
            </a:endParaRPr>
          </a:p>
        </p:txBody>
      </p:sp>
    </p:spTree>
    <p:extLst>
      <p:ext uri="{BB962C8B-B14F-4D97-AF65-F5344CB8AC3E}">
        <p14:creationId xmlns:p14="http://schemas.microsoft.com/office/powerpoint/2010/main" val="1963268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Lịch</a:t>
            </a:r>
            <a:r>
              <a:rPr lang="fr-FR" dirty="0"/>
              <a:t> </a:t>
            </a:r>
            <a:r>
              <a:rPr lang="fr-FR" dirty="0" err="1"/>
              <a:t>sử</a:t>
            </a:r>
            <a:r>
              <a:rPr lang="fr-FR" dirty="0"/>
              <a:t> ra </a:t>
            </a:r>
            <a:r>
              <a:rPr lang="fr-FR" dirty="0" err="1"/>
              <a:t>đời</a:t>
            </a:r>
            <a:r>
              <a:rPr lang="fr-FR" dirty="0"/>
              <a:t> </a:t>
            </a:r>
            <a:endParaRPr lang="en-US" dirty="0"/>
          </a:p>
        </p:txBody>
      </p:sp>
      <p:sp>
        <p:nvSpPr>
          <p:cNvPr id="3" name="Content Placeholder 2"/>
          <p:cNvSpPr>
            <a:spLocks noGrp="1"/>
          </p:cNvSpPr>
          <p:nvPr>
            <p:ph idx="1"/>
          </p:nvPr>
        </p:nvSpPr>
        <p:spPr/>
        <p:txBody>
          <a:bodyPr>
            <a:normAutofit fontScale="92500" lnSpcReduction="20000"/>
          </a:bodyPr>
          <a:lstStyle/>
          <a:p>
            <a:r>
              <a:rPr lang="en-US" dirty="0"/>
              <a:t>1970: IBM </a:t>
            </a:r>
            <a:r>
              <a:rPr lang="en-US" dirty="0" err="1"/>
              <a:t>giới</a:t>
            </a:r>
            <a:r>
              <a:rPr lang="en-US" dirty="0"/>
              <a:t> </a:t>
            </a:r>
            <a:r>
              <a:rPr lang="en-US" dirty="0" err="1"/>
              <a:t>thiệu</a:t>
            </a:r>
            <a:r>
              <a:rPr lang="en-US" dirty="0"/>
              <a:t> </a:t>
            </a:r>
            <a:r>
              <a:rPr lang="en-US" dirty="0" err="1"/>
              <a:t>ngôn</a:t>
            </a:r>
            <a:r>
              <a:rPr lang="en-US" dirty="0"/>
              <a:t> </a:t>
            </a:r>
            <a:r>
              <a:rPr lang="en-US" dirty="0" err="1"/>
              <a:t>ngữ</a:t>
            </a:r>
            <a:r>
              <a:rPr lang="en-US" dirty="0"/>
              <a:t> SEQUEL</a:t>
            </a:r>
          </a:p>
          <a:p>
            <a:r>
              <a:rPr lang="hr-HR" dirty="0"/>
              <a:t>1987: IBM tích hợp phần mềm quản trị CSDL vào hệ điều hành OS2</a:t>
            </a:r>
          </a:p>
          <a:p>
            <a:r>
              <a:rPr lang="en-US" dirty="0"/>
              <a:t>1988: </a:t>
            </a:r>
            <a:r>
              <a:rPr lang="en-US" dirty="0" err="1"/>
              <a:t>Hệ</a:t>
            </a:r>
            <a:r>
              <a:rPr lang="en-US" dirty="0"/>
              <a:t> </a:t>
            </a:r>
            <a:r>
              <a:rPr lang="en-US" dirty="0" err="1"/>
              <a:t>quản</a:t>
            </a:r>
            <a:r>
              <a:rPr lang="en-US" dirty="0"/>
              <a:t> </a:t>
            </a:r>
            <a:r>
              <a:rPr lang="en-US" dirty="0" err="1"/>
              <a:t>trị</a:t>
            </a:r>
            <a:r>
              <a:rPr lang="en-US" dirty="0"/>
              <a:t> CSDL Ashton-Tate </a:t>
            </a:r>
            <a:r>
              <a:rPr lang="en-US" dirty="0" err="1"/>
              <a:t>được</a:t>
            </a:r>
            <a:r>
              <a:rPr lang="en-US" dirty="0"/>
              <a:t> MS </a:t>
            </a:r>
            <a:r>
              <a:rPr lang="en-US" dirty="0" err="1"/>
              <a:t>kết</a:t>
            </a:r>
            <a:r>
              <a:rPr lang="en-US" dirty="0"/>
              <a:t> </a:t>
            </a:r>
            <a:r>
              <a:rPr lang="en-US" dirty="0" err="1"/>
              <a:t>hợp</a:t>
            </a:r>
            <a:r>
              <a:rPr lang="en-US" dirty="0"/>
              <a:t> </a:t>
            </a:r>
            <a:r>
              <a:rPr lang="en-US" dirty="0" err="1"/>
              <a:t>với</a:t>
            </a:r>
            <a:r>
              <a:rPr lang="en-US" dirty="0"/>
              <a:t> Sybase </a:t>
            </a:r>
            <a:r>
              <a:rPr lang="en-US" dirty="0" err="1"/>
              <a:t>giới</a:t>
            </a:r>
            <a:r>
              <a:rPr lang="en-US" dirty="0"/>
              <a:t> </a:t>
            </a:r>
            <a:r>
              <a:rPr lang="en-US" dirty="0" err="1"/>
              <a:t>thiệu</a:t>
            </a:r>
            <a:endParaRPr lang="en-US" dirty="0"/>
          </a:p>
          <a:p>
            <a:r>
              <a:rPr lang="pt-BR" dirty="0"/>
              <a:t>MS </a:t>
            </a:r>
            <a:r>
              <a:rPr lang="pt-BR" dirty="0" err="1"/>
              <a:t>bắt</a:t>
            </a:r>
            <a:r>
              <a:rPr lang="pt-BR" dirty="0"/>
              <a:t> </a:t>
            </a:r>
            <a:r>
              <a:rPr lang="pt-BR" dirty="0" err="1"/>
              <a:t>đầu</a:t>
            </a:r>
            <a:r>
              <a:rPr lang="pt-BR" dirty="0"/>
              <a:t> </a:t>
            </a:r>
            <a:r>
              <a:rPr lang="pt-BR" dirty="0" err="1"/>
              <a:t>phát</a:t>
            </a:r>
            <a:r>
              <a:rPr lang="pt-BR" dirty="0"/>
              <a:t> </a:t>
            </a:r>
            <a:r>
              <a:rPr lang="pt-BR" dirty="0" err="1"/>
              <a:t>triển</a:t>
            </a:r>
            <a:r>
              <a:rPr lang="pt-BR" dirty="0"/>
              <a:t> SQL Server </a:t>
            </a:r>
            <a:r>
              <a:rPr lang="pt-BR" dirty="0" err="1"/>
              <a:t>trên</a:t>
            </a:r>
            <a:r>
              <a:rPr lang="pt-BR" dirty="0"/>
              <a:t> </a:t>
            </a:r>
            <a:r>
              <a:rPr lang="pt-BR" dirty="0" err="1"/>
              <a:t>nền</a:t>
            </a:r>
            <a:r>
              <a:rPr lang="pt-BR" dirty="0"/>
              <a:t> Ashton-Tate </a:t>
            </a:r>
            <a:r>
              <a:rPr lang="pt-BR" dirty="0" err="1"/>
              <a:t>và</a:t>
            </a:r>
            <a:r>
              <a:rPr lang="pt-BR" dirty="0"/>
              <a:t> </a:t>
            </a:r>
            <a:r>
              <a:rPr lang="pt-BR" dirty="0" err="1"/>
              <a:t>đưa</a:t>
            </a:r>
            <a:r>
              <a:rPr lang="pt-BR" dirty="0"/>
              <a:t> </a:t>
            </a:r>
            <a:r>
              <a:rPr lang="pt-BR" dirty="0" err="1"/>
              <a:t>vào</a:t>
            </a:r>
            <a:r>
              <a:rPr lang="pt-BR" dirty="0"/>
              <a:t> </a:t>
            </a:r>
            <a:r>
              <a:rPr lang="pt-BR" dirty="0" err="1"/>
              <a:t>WinNT</a:t>
            </a:r>
            <a:r>
              <a:rPr lang="pt-BR" dirty="0"/>
              <a:t> Server </a:t>
            </a:r>
            <a:r>
              <a:rPr lang="pt-BR" dirty="0" err="1"/>
              <a:t>sau</a:t>
            </a:r>
            <a:r>
              <a:rPr lang="pt-BR" dirty="0"/>
              <a:t> </a:t>
            </a:r>
            <a:r>
              <a:rPr lang="pt-BR" dirty="0" err="1"/>
              <a:t>đó</a:t>
            </a:r>
            <a:endParaRPr lang="pt-BR" dirty="0"/>
          </a:p>
          <a:p>
            <a:r>
              <a:rPr lang="pt-BR" dirty="0" err="1"/>
              <a:t>Các</a:t>
            </a:r>
            <a:r>
              <a:rPr lang="pt-BR" dirty="0"/>
              <a:t> </a:t>
            </a:r>
            <a:r>
              <a:rPr lang="pt-BR" dirty="0" err="1"/>
              <a:t>phiên</a:t>
            </a:r>
            <a:r>
              <a:rPr lang="pt-BR" dirty="0"/>
              <a:t> </a:t>
            </a:r>
            <a:r>
              <a:rPr lang="pt-BR" dirty="0" err="1"/>
              <a:t>bản</a:t>
            </a:r>
            <a:r>
              <a:rPr lang="pt-BR" dirty="0"/>
              <a:t> </a:t>
            </a:r>
            <a:r>
              <a:rPr lang="pt-BR" dirty="0" err="1"/>
              <a:t>được</a:t>
            </a:r>
            <a:r>
              <a:rPr lang="pt-BR" dirty="0"/>
              <a:t> </a:t>
            </a:r>
            <a:r>
              <a:rPr lang="pt-BR" dirty="0" err="1"/>
              <a:t>sử</a:t>
            </a:r>
            <a:r>
              <a:rPr lang="pt-BR" dirty="0"/>
              <a:t> </a:t>
            </a:r>
            <a:r>
              <a:rPr lang="pt-BR" dirty="0" err="1"/>
              <a:t>dụng</a:t>
            </a:r>
            <a:r>
              <a:rPr lang="pt-BR" dirty="0"/>
              <a:t> </a:t>
            </a:r>
            <a:r>
              <a:rPr lang="pt-BR" dirty="0" err="1"/>
              <a:t>của</a:t>
            </a:r>
            <a:r>
              <a:rPr lang="pt-BR" dirty="0"/>
              <a:t> SQL Server: 4.2, 4.21, 6.0, 6.5, 7.0, 2000, 2005, 2008, 2010, 2012, 2012, 2014, 2016</a:t>
            </a:r>
            <a:endParaRPr lang="en-US" dirty="0"/>
          </a:p>
        </p:txBody>
      </p:sp>
    </p:spTree>
    <p:extLst>
      <p:ext uri="{BB962C8B-B14F-4D97-AF65-F5344CB8AC3E}">
        <p14:creationId xmlns:p14="http://schemas.microsoft.com/office/powerpoint/2010/main" val="2416705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algn="l" eaLnBrk="1" hangingPunct="1"/>
            <a:r>
              <a:rPr lang="en-US" dirty="0" smtClean="0">
                <a:latin typeface="Arial" charset="0"/>
              </a:rPr>
              <a:t> </a:t>
            </a:r>
            <a:r>
              <a:rPr lang="en-US" dirty="0" err="1">
                <a:latin typeface="Arial" charset="0"/>
              </a:rPr>
              <a:t>Cài</a:t>
            </a:r>
            <a:r>
              <a:rPr lang="en-US" dirty="0">
                <a:latin typeface="Arial" charset="0"/>
              </a:rPr>
              <a:t> </a:t>
            </a:r>
            <a:r>
              <a:rPr lang="en-US" dirty="0" err="1">
                <a:latin typeface="Arial" charset="0"/>
              </a:rPr>
              <a:t>đặt</a:t>
            </a:r>
            <a:r>
              <a:rPr lang="en-US" dirty="0">
                <a:latin typeface="Arial" charset="0"/>
              </a:rPr>
              <a:t> SQL Server</a:t>
            </a:r>
          </a:p>
        </p:txBody>
      </p:sp>
      <p:sp>
        <p:nvSpPr>
          <p:cNvPr id="9219" name="Rectangle 3"/>
          <p:cNvSpPr>
            <a:spLocks noGrp="1" noChangeArrowheads="1"/>
          </p:cNvSpPr>
          <p:nvPr>
            <p:ph type="body" idx="1"/>
          </p:nvPr>
        </p:nvSpPr>
        <p:spPr>
          <a:xfrm>
            <a:off x="457200" y="1600200"/>
            <a:ext cx="8229600" cy="5113464"/>
          </a:xfrm>
        </p:spPr>
        <p:txBody>
          <a:bodyPr>
            <a:normAutofit fontScale="85000" lnSpcReduction="10000"/>
          </a:bodyPr>
          <a:lstStyle/>
          <a:p>
            <a:pPr eaLnBrk="1" hangingPunct="1">
              <a:lnSpc>
                <a:spcPct val="90000"/>
              </a:lnSpc>
              <a:buClr>
                <a:srgbClr val="003399"/>
              </a:buClr>
            </a:pPr>
            <a:r>
              <a:rPr lang="en-US" dirty="0" err="1" smtClean="0">
                <a:latin typeface="Arial" charset="0"/>
              </a:rPr>
              <a:t>Các</a:t>
            </a:r>
            <a:r>
              <a:rPr lang="en-US" dirty="0" smtClean="0">
                <a:latin typeface="Arial" charset="0"/>
              </a:rPr>
              <a:t> </a:t>
            </a:r>
            <a:r>
              <a:rPr lang="en-US" dirty="0" err="1">
                <a:latin typeface="Arial" charset="0"/>
              </a:rPr>
              <a:t>phiên</a:t>
            </a:r>
            <a:r>
              <a:rPr lang="en-US" dirty="0">
                <a:latin typeface="Arial" charset="0"/>
              </a:rPr>
              <a:t> </a:t>
            </a:r>
            <a:r>
              <a:rPr lang="en-US" dirty="0" err="1">
                <a:latin typeface="Arial" charset="0"/>
              </a:rPr>
              <a:t>bản</a:t>
            </a:r>
            <a:r>
              <a:rPr lang="en-US" dirty="0">
                <a:latin typeface="Arial" charset="0"/>
              </a:rPr>
              <a:t> </a:t>
            </a:r>
            <a:r>
              <a:rPr lang="en-US" dirty="0" err="1">
                <a:latin typeface="Arial" charset="0"/>
              </a:rPr>
              <a:t>chính</a:t>
            </a:r>
            <a:r>
              <a:rPr lang="en-US" dirty="0">
                <a:latin typeface="Arial" charset="0"/>
              </a:rPr>
              <a:t> </a:t>
            </a:r>
            <a:r>
              <a:rPr lang="en-US" dirty="0" err="1">
                <a:latin typeface="Arial" charset="0"/>
              </a:rPr>
              <a:t>của</a:t>
            </a:r>
            <a:r>
              <a:rPr lang="en-US" dirty="0">
                <a:latin typeface="Arial" charset="0"/>
              </a:rPr>
              <a:t> SQL </a:t>
            </a:r>
            <a:r>
              <a:rPr lang="en-US" dirty="0" smtClean="0">
                <a:latin typeface="Arial" charset="0"/>
              </a:rPr>
              <a:t>Server</a:t>
            </a:r>
          </a:p>
          <a:p>
            <a:pPr marL="541338" lvl="0">
              <a:buFont typeface="Wingdings" charset="2"/>
              <a:buChar char="ü"/>
            </a:pPr>
            <a:r>
              <a:rPr lang="en-US" b="1" dirty="0"/>
              <a:t>Enterprise</a:t>
            </a:r>
            <a:r>
              <a:rPr lang="en-US" dirty="0"/>
              <a:t> - </a:t>
            </a:r>
            <a:r>
              <a:rPr lang="en-US" dirty="0" err="1"/>
              <a:t>bản</a:t>
            </a:r>
            <a:r>
              <a:rPr lang="en-US" dirty="0"/>
              <a:t> </a:t>
            </a:r>
            <a:r>
              <a:rPr lang="en-US" dirty="0" err="1"/>
              <a:t>cao</a:t>
            </a:r>
            <a:r>
              <a:rPr lang="en-US" dirty="0"/>
              <a:t> </a:t>
            </a:r>
            <a:r>
              <a:rPr lang="en-US" dirty="0" err="1"/>
              <a:t>cấp</a:t>
            </a:r>
            <a:r>
              <a:rPr lang="en-US" dirty="0"/>
              <a:t> </a:t>
            </a:r>
            <a:r>
              <a:rPr lang="en-US" dirty="0" err="1"/>
              <a:t>nhất</a:t>
            </a:r>
            <a:r>
              <a:rPr lang="en-US" dirty="0"/>
              <a:t> </a:t>
            </a:r>
            <a:r>
              <a:rPr lang="en-US" dirty="0" err="1"/>
              <a:t>với</a:t>
            </a:r>
            <a:r>
              <a:rPr lang="en-US" dirty="0"/>
              <a:t> </a:t>
            </a:r>
            <a:r>
              <a:rPr lang="en-US" dirty="0" err="1"/>
              <a:t>đầy</a:t>
            </a:r>
            <a:r>
              <a:rPr lang="en-US" dirty="0"/>
              <a:t> </a:t>
            </a:r>
            <a:r>
              <a:rPr lang="en-US" dirty="0" err="1"/>
              <a:t>đủ</a:t>
            </a:r>
            <a:r>
              <a:rPr lang="en-US" dirty="0"/>
              <a:t> </a:t>
            </a:r>
            <a:r>
              <a:rPr lang="en-US" dirty="0" err="1"/>
              <a:t>tính</a:t>
            </a:r>
            <a:r>
              <a:rPr lang="en-US" dirty="0"/>
              <a:t> </a:t>
            </a:r>
            <a:r>
              <a:rPr lang="en-US" dirty="0" err="1"/>
              <a:t>năng</a:t>
            </a:r>
            <a:r>
              <a:rPr lang="en-US" dirty="0"/>
              <a:t>.</a:t>
            </a:r>
          </a:p>
          <a:p>
            <a:pPr marL="541338" lvl="0">
              <a:buFont typeface="Wingdings" charset="2"/>
              <a:buChar char="ü"/>
            </a:pPr>
            <a:r>
              <a:rPr lang="en-US" b="1" dirty="0"/>
              <a:t>Standard</a:t>
            </a:r>
            <a:r>
              <a:rPr lang="en-US" dirty="0"/>
              <a:t> - </a:t>
            </a:r>
            <a:r>
              <a:rPr lang="en-US" dirty="0" err="1"/>
              <a:t>ít</a:t>
            </a:r>
            <a:r>
              <a:rPr lang="en-US" dirty="0"/>
              <a:t> </a:t>
            </a:r>
            <a:r>
              <a:rPr lang="en-US" dirty="0" err="1"/>
              <a:t>tính</a:t>
            </a:r>
            <a:r>
              <a:rPr lang="en-US" dirty="0"/>
              <a:t> </a:t>
            </a:r>
            <a:r>
              <a:rPr lang="en-US" dirty="0" err="1"/>
              <a:t>năng</a:t>
            </a:r>
            <a:r>
              <a:rPr lang="en-US" dirty="0"/>
              <a:t> </a:t>
            </a:r>
            <a:r>
              <a:rPr lang="en-US" dirty="0" err="1"/>
              <a:t>hơn</a:t>
            </a:r>
            <a:r>
              <a:rPr lang="en-US" dirty="0"/>
              <a:t> Enterprise, </a:t>
            </a:r>
            <a:r>
              <a:rPr lang="en-US" dirty="0" err="1"/>
              <a:t>sử</a:t>
            </a:r>
            <a:r>
              <a:rPr lang="en-US" dirty="0"/>
              <a:t> </a:t>
            </a:r>
            <a:r>
              <a:rPr lang="en-US" dirty="0" err="1"/>
              <a:t>dụng</a:t>
            </a:r>
            <a:r>
              <a:rPr lang="en-US" dirty="0"/>
              <a:t> </a:t>
            </a:r>
            <a:r>
              <a:rPr lang="en-US" dirty="0" err="1"/>
              <a:t>khi</a:t>
            </a:r>
            <a:r>
              <a:rPr lang="en-US" dirty="0"/>
              <a:t> </a:t>
            </a:r>
            <a:r>
              <a:rPr lang="en-US" dirty="0" err="1"/>
              <a:t>không</a:t>
            </a:r>
            <a:r>
              <a:rPr lang="en-US" dirty="0"/>
              <a:t> </a:t>
            </a:r>
            <a:r>
              <a:rPr lang="en-US" dirty="0" err="1"/>
              <a:t>cần</a:t>
            </a:r>
            <a:r>
              <a:rPr lang="en-US" dirty="0"/>
              <a:t> </a:t>
            </a:r>
            <a:r>
              <a:rPr lang="en-US" dirty="0" err="1"/>
              <a:t>dùng</a:t>
            </a:r>
            <a:r>
              <a:rPr lang="en-US" dirty="0"/>
              <a:t> </a:t>
            </a:r>
            <a:r>
              <a:rPr lang="en-US" dirty="0" err="1"/>
              <a:t>tới</a:t>
            </a:r>
            <a:r>
              <a:rPr lang="en-US" dirty="0"/>
              <a:t> </a:t>
            </a:r>
            <a:r>
              <a:rPr lang="en-US" dirty="0" err="1"/>
              <a:t>các</a:t>
            </a:r>
            <a:r>
              <a:rPr lang="en-US" dirty="0"/>
              <a:t> </a:t>
            </a:r>
            <a:r>
              <a:rPr lang="en-US" dirty="0" err="1"/>
              <a:t>tính</a:t>
            </a:r>
            <a:r>
              <a:rPr lang="en-US" dirty="0"/>
              <a:t> </a:t>
            </a:r>
            <a:r>
              <a:rPr lang="en-US" dirty="0" err="1"/>
              <a:t>năng</a:t>
            </a:r>
            <a:r>
              <a:rPr lang="en-US" dirty="0"/>
              <a:t> </a:t>
            </a:r>
            <a:r>
              <a:rPr lang="en-US" dirty="0" err="1"/>
              <a:t>nâng</a:t>
            </a:r>
            <a:r>
              <a:rPr lang="en-US" dirty="0"/>
              <a:t> </a:t>
            </a:r>
            <a:r>
              <a:rPr lang="en-US" dirty="0" err="1"/>
              <a:t>cao</a:t>
            </a:r>
            <a:r>
              <a:rPr lang="en-US" dirty="0"/>
              <a:t>. </a:t>
            </a:r>
            <a:endParaRPr lang="en-US" dirty="0" smtClean="0"/>
          </a:p>
          <a:p>
            <a:pPr marL="541338" lvl="0">
              <a:buFont typeface="Wingdings" charset="2"/>
              <a:buChar char="ü"/>
            </a:pPr>
            <a:r>
              <a:rPr lang="en-US" b="1" dirty="0" smtClean="0"/>
              <a:t>Developer</a:t>
            </a:r>
            <a:r>
              <a:rPr lang="en-US" dirty="0"/>
              <a:t> - </a:t>
            </a:r>
            <a:r>
              <a:rPr lang="en-US" dirty="0" err="1"/>
              <a:t>tương</a:t>
            </a:r>
            <a:r>
              <a:rPr lang="en-US" dirty="0"/>
              <a:t> </a:t>
            </a:r>
            <a:r>
              <a:rPr lang="en-US" dirty="0" err="1"/>
              <a:t>tự</a:t>
            </a:r>
            <a:r>
              <a:rPr lang="en-US" dirty="0"/>
              <a:t> </a:t>
            </a:r>
            <a:r>
              <a:rPr lang="en-US" dirty="0" err="1"/>
              <a:t>như</a:t>
            </a:r>
            <a:r>
              <a:rPr lang="en-US" dirty="0"/>
              <a:t> Enterprise </a:t>
            </a:r>
            <a:r>
              <a:rPr lang="en-US" dirty="0" err="1"/>
              <a:t>nhưng</a:t>
            </a:r>
            <a:r>
              <a:rPr lang="en-US" dirty="0"/>
              <a:t> </a:t>
            </a:r>
            <a:r>
              <a:rPr lang="en-US" dirty="0" err="1"/>
              <a:t>chỉ</a:t>
            </a:r>
            <a:r>
              <a:rPr lang="en-US" dirty="0"/>
              <a:t> </a:t>
            </a:r>
            <a:r>
              <a:rPr lang="en-US" dirty="0" err="1"/>
              <a:t>cấp</a:t>
            </a:r>
            <a:r>
              <a:rPr lang="en-US" dirty="0"/>
              <a:t> </a:t>
            </a:r>
            <a:r>
              <a:rPr lang="en-US" dirty="0" err="1"/>
              <a:t>quyền</a:t>
            </a:r>
            <a:r>
              <a:rPr lang="en-US" dirty="0"/>
              <a:t> </a:t>
            </a:r>
            <a:r>
              <a:rPr lang="en-US" dirty="0" err="1"/>
              <a:t>cho</a:t>
            </a:r>
            <a:r>
              <a:rPr lang="en-US" dirty="0"/>
              <a:t> </a:t>
            </a:r>
            <a:r>
              <a:rPr lang="en-US" dirty="0" err="1"/>
              <a:t>một</a:t>
            </a:r>
            <a:r>
              <a:rPr lang="en-US" dirty="0"/>
              <a:t> </a:t>
            </a:r>
            <a:r>
              <a:rPr lang="en-US" dirty="0" err="1"/>
              <a:t>người</a:t>
            </a:r>
            <a:r>
              <a:rPr lang="en-US" dirty="0"/>
              <a:t> </a:t>
            </a:r>
            <a:r>
              <a:rPr lang="en-US" dirty="0" err="1"/>
              <a:t>dùng</a:t>
            </a:r>
            <a:r>
              <a:rPr lang="en-US" dirty="0"/>
              <a:t> </a:t>
            </a:r>
            <a:r>
              <a:rPr lang="en-US" dirty="0" err="1"/>
              <a:t>duy</a:t>
            </a:r>
            <a:r>
              <a:rPr lang="en-US" dirty="0"/>
              <a:t> </a:t>
            </a:r>
            <a:r>
              <a:rPr lang="en-US" dirty="0" err="1"/>
              <a:t>nhất</a:t>
            </a:r>
            <a:r>
              <a:rPr lang="en-US" dirty="0"/>
              <a:t> </a:t>
            </a:r>
            <a:r>
              <a:rPr lang="en-US" dirty="0" err="1"/>
              <a:t>để</a:t>
            </a:r>
            <a:r>
              <a:rPr lang="en-US" dirty="0"/>
              <a:t> </a:t>
            </a:r>
            <a:r>
              <a:rPr lang="en-US" dirty="0" err="1"/>
              <a:t>phát</a:t>
            </a:r>
            <a:r>
              <a:rPr lang="en-US" dirty="0"/>
              <a:t> </a:t>
            </a:r>
            <a:r>
              <a:rPr lang="en-US" dirty="0" err="1"/>
              <a:t>triển</a:t>
            </a:r>
            <a:r>
              <a:rPr lang="en-US" dirty="0"/>
              <a:t>, </a:t>
            </a:r>
            <a:r>
              <a:rPr lang="en-US" dirty="0" err="1"/>
              <a:t>thử</a:t>
            </a:r>
            <a:r>
              <a:rPr lang="en-US" dirty="0"/>
              <a:t> </a:t>
            </a:r>
            <a:r>
              <a:rPr lang="en-US" dirty="0" err="1"/>
              <a:t>nghiệm</a:t>
            </a:r>
            <a:r>
              <a:rPr lang="en-US" dirty="0"/>
              <a:t>, demo. </a:t>
            </a:r>
            <a:r>
              <a:rPr lang="en-US" dirty="0" err="1"/>
              <a:t>Có</a:t>
            </a:r>
            <a:r>
              <a:rPr lang="en-US" dirty="0"/>
              <a:t> </a:t>
            </a:r>
            <a:r>
              <a:rPr lang="en-US" dirty="0" err="1"/>
              <a:t>thể</a:t>
            </a:r>
            <a:r>
              <a:rPr lang="en-US" dirty="0"/>
              <a:t> </a:t>
            </a:r>
            <a:r>
              <a:rPr lang="en-US" dirty="0" err="1"/>
              <a:t>dễ</a:t>
            </a:r>
            <a:r>
              <a:rPr lang="en-US" dirty="0"/>
              <a:t> </a:t>
            </a:r>
            <a:r>
              <a:rPr lang="en-US" dirty="0" err="1"/>
              <a:t>dàng</a:t>
            </a:r>
            <a:r>
              <a:rPr lang="en-US" dirty="0"/>
              <a:t> </a:t>
            </a:r>
            <a:r>
              <a:rPr lang="en-US" dirty="0" err="1"/>
              <a:t>nâng</a:t>
            </a:r>
            <a:r>
              <a:rPr lang="en-US" dirty="0"/>
              <a:t> </a:t>
            </a:r>
            <a:r>
              <a:rPr lang="en-US" dirty="0" err="1"/>
              <a:t>cấp</a:t>
            </a:r>
            <a:r>
              <a:rPr lang="en-US" dirty="0"/>
              <a:t> </a:t>
            </a:r>
            <a:r>
              <a:rPr lang="en-US" dirty="0" err="1"/>
              <a:t>lên</a:t>
            </a:r>
            <a:r>
              <a:rPr lang="en-US" dirty="0"/>
              <a:t> </a:t>
            </a:r>
            <a:r>
              <a:rPr lang="en-US" dirty="0" err="1"/>
              <a:t>bản</a:t>
            </a:r>
            <a:r>
              <a:rPr lang="en-US" dirty="0"/>
              <a:t> Enterprise </a:t>
            </a:r>
            <a:r>
              <a:rPr lang="en-US" dirty="0" err="1"/>
              <a:t>mà</a:t>
            </a:r>
            <a:r>
              <a:rPr lang="en-US" dirty="0"/>
              <a:t> </a:t>
            </a:r>
            <a:r>
              <a:rPr lang="en-US" dirty="0" err="1"/>
              <a:t>không</a:t>
            </a:r>
            <a:r>
              <a:rPr lang="en-US" dirty="0"/>
              <a:t> </a:t>
            </a:r>
            <a:r>
              <a:rPr lang="en-US" dirty="0" err="1"/>
              <a:t>cần</a:t>
            </a:r>
            <a:r>
              <a:rPr lang="en-US" dirty="0"/>
              <a:t> </a:t>
            </a:r>
            <a:r>
              <a:rPr lang="en-US" dirty="0" err="1"/>
              <a:t>cài</a:t>
            </a:r>
            <a:r>
              <a:rPr lang="en-US" dirty="0"/>
              <a:t> </a:t>
            </a:r>
            <a:r>
              <a:rPr lang="en-US" dirty="0" err="1"/>
              <a:t>lại</a:t>
            </a:r>
            <a:r>
              <a:rPr lang="en-US" dirty="0"/>
              <a:t>.</a:t>
            </a:r>
          </a:p>
          <a:p>
            <a:pPr marL="541338" lvl="0">
              <a:buFont typeface="Wingdings" charset="2"/>
              <a:buChar char="ü"/>
            </a:pPr>
            <a:r>
              <a:rPr lang="en-US" b="1" dirty="0"/>
              <a:t>Express</a:t>
            </a:r>
            <a:r>
              <a:rPr lang="en-US" dirty="0"/>
              <a:t> - </a:t>
            </a:r>
            <a:r>
              <a:rPr lang="en-US" dirty="0" err="1"/>
              <a:t>bản</a:t>
            </a:r>
            <a:r>
              <a:rPr lang="en-US" dirty="0"/>
              <a:t> </a:t>
            </a:r>
            <a:r>
              <a:rPr lang="en-US" dirty="0" err="1"/>
              <a:t>này</a:t>
            </a:r>
            <a:r>
              <a:rPr lang="en-US" dirty="0"/>
              <a:t> </a:t>
            </a:r>
            <a:r>
              <a:rPr lang="en-US" dirty="0" err="1"/>
              <a:t>chỉ</a:t>
            </a:r>
            <a:r>
              <a:rPr lang="en-US" dirty="0"/>
              <a:t> </a:t>
            </a:r>
            <a:r>
              <a:rPr lang="en-US" dirty="0" err="1"/>
              <a:t>dùng</a:t>
            </a:r>
            <a:r>
              <a:rPr lang="en-US" dirty="0"/>
              <a:t> </a:t>
            </a:r>
            <a:r>
              <a:rPr lang="en-US" dirty="0" err="1"/>
              <a:t>ở</a:t>
            </a:r>
            <a:r>
              <a:rPr lang="en-US" dirty="0"/>
              <a:t> </a:t>
            </a:r>
            <a:r>
              <a:rPr lang="en-US" dirty="0" err="1"/>
              <a:t>mức</a:t>
            </a:r>
            <a:r>
              <a:rPr lang="en-US" dirty="0"/>
              <a:t> </a:t>
            </a:r>
            <a:r>
              <a:rPr lang="en-US" dirty="0" err="1"/>
              <a:t>độ</a:t>
            </a:r>
            <a:r>
              <a:rPr lang="en-US" dirty="0"/>
              <a:t> </a:t>
            </a:r>
            <a:r>
              <a:rPr lang="en-US" dirty="0" err="1"/>
              <a:t>đơn</a:t>
            </a:r>
            <a:r>
              <a:rPr lang="en-US" dirty="0"/>
              <a:t> </a:t>
            </a:r>
            <a:r>
              <a:rPr lang="en-US" dirty="0" err="1"/>
              <a:t>giản</a:t>
            </a:r>
            <a:r>
              <a:rPr lang="en-US" dirty="0"/>
              <a:t>, </a:t>
            </a:r>
            <a:r>
              <a:rPr lang="en-US" dirty="0" err="1"/>
              <a:t>tối</a:t>
            </a:r>
            <a:r>
              <a:rPr lang="en-US" dirty="0"/>
              <a:t> </a:t>
            </a:r>
            <a:r>
              <a:rPr lang="en-US" dirty="0" err="1"/>
              <a:t>đa</a:t>
            </a:r>
            <a:r>
              <a:rPr lang="en-US" dirty="0"/>
              <a:t> 1 CPU </a:t>
            </a:r>
            <a:r>
              <a:rPr lang="en-US" dirty="0" err="1"/>
              <a:t>và</a:t>
            </a:r>
            <a:r>
              <a:rPr lang="en-US" dirty="0"/>
              <a:t> </a:t>
            </a:r>
            <a:r>
              <a:rPr lang="en-US" dirty="0" err="1"/>
              <a:t>bộ</a:t>
            </a:r>
            <a:r>
              <a:rPr lang="en-US" dirty="0"/>
              <a:t> </a:t>
            </a:r>
            <a:r>
              <a:rPr lang="en-US" dirty="0" err="1"/>
              <a:t>nhớ</a:t>
            </a:r>
            <a:r>
              <a:rPr lang="en-US" dirty="0"/>
              <a:t> 1GB, </a:t>
            </a:r>
            <a:r>
              <a:rPr lang="en-US" dirty="0" err="1"/>
              <a:t>kích</a:t>
            </a:r>
            <a:r>
              <a:rPr lang="en-US" dirty="0"/>
              <a:t> </a:t>
            </a:r>
            <a:r>
              <a:rPr lang="en-US" dirty="0" err="1"/>
              <a:t>thước</a:t>
            </a:r>
            <a:r>
              <a:rPr lang="en-US" dirty="0"/>
              <a:t> </a:t>
            </a:r>
            <a:r>
              <a:rPr lang="en-US" dirty="0" err="1"/>
              <a:t>tối</a:t>
            </a:r>
            <a:r>
              <a:rPr lang="en-US" dirty="0"/>
              <a:t> </a:t>
            </a:r>
            <a:r>
              <a:rPr lang="en-US" dirty="0" err="1"/>
              <a:t>đa</a:t>
            </a:r>
            <a:r>
              <a:rPr lang="en-US" dirty="0"/>
              <a:t> </a:t>
            </a:r>
            <a:r>
              <a:rPr lang="en-US" dirty="0" err="1"/>
              <a:t>của</a:t>
            </a:r>
            <a:r>
              <a:rPr lang="en-US" dirty="0"/>
              <a:t> </a:t>
            </a:r>
            <a:r>
              <a:rPr lang="en-US" dirty="0" err="1"/>
              <a:t>cơ</a:t>
            </a:r>
            <a:r>
              <a:rPr lang="en-US" dirty="0"/>
              <a:t> </a:t>
            </a:r>
            <a:r>
              <a:rPr lang="en-US" dirty="0" err="1"/>
              <a:t>sở</a:t>
            </a:r>
            <a:r>
              <a:rPr lang="en-US" dirty="0"/>
              <a:t> </a:t>
            </a:r>
            <a:r>
              <a:rPr lang="en-US" dirty="0" err="1"/>
              <a:t>dữ</a:t>
            </a:r>
            <a:r>
              <a:rPr lang="en-US" dirty="0"/>
              <a:t> </a:t>
            </a:r>
            <a:r>
              <a:rPr lang="en-US" dirty="0" err="1"/>
              <a:t>liệu</a:t>
            </a:r>
            <a:r>
              <a:rPr lang="en-US" dirty="0"/>
              <a:t> </a:t>
            </a:r>
            <a:r>
              <a:rPr lang="en-US" dirty="0" err="1"/>
              <a:t>là</a:t>
            </a:r>
            <a:r>
              <a:rPr lang="en-US" dirty="0"/>
              <a:t> 10GB.</a:t>
            </a:r>
          </a:p>
          <a:p>
            <a:pPr eaLnBrk="1" hangingPunct="1">
              <a:lnSpc>
                <a:spcPct val="90000"/>
              </a:lnSpc>
              <a:buClr>
                <a:srgbClr val="003399"/>
              </a:buClr>
            </a:pPr>
            <a:endParaRPr lang="en-US" dirty="0" smtClean="0">
              <a:latin typeface="Arial" charset="0"/>
            </a:endParaRPr>
          </a:p>
          <a:p>
            <a:pPr marL="0" indent="0" eaLnBrk="1" hangingPunct="1">
              <a:lnSpc>
                <a:spcPct val="90000"/>
              </a:lnSpc>
              <a:buClr>
                <a:srgbClr val="003399"/>
              </a:buClr>
              <a:buNone/>
            </a:pPr>
            <a:endParaRPr lang="en-US" dirty="0">
              <a:latin typeface="Arial" charset="0"/>
            </a:endParaRPr>
          </a:p>
        </p:txBody>
      </p:sp>
    </p:spTree>
    <p:extLst>
      <p:ext uri="{BB962C8B-B14F-4D97-AF65-F5344CB8AC3E}">
        <p14:creationId xmlns:p14="http://schemas.microsoft.com/office/powerpoint/2010/main" val="2898133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tiện</a:t>
            </a:r>
            <a:r>
              <a:rPr lang="en-US" dirty="0"/>
              <a:t> </a:t>
            </a:r>
            <a:r>
              <a:rPr lang="en-US" dirty="0" err="1"/>
              <a:t>ích</a:t>
            </a:r>
            <a:r>
              <a:rPr lang="en-US" dirty="0"/>
              <a:t> </a:t>
            </a:r>
            <a:r>
              <a:rPr lang="en-US" dirty="0" err="1"/>
              <a:t>trong</a:t>
            </a:r>
            <a:r>
              <a:rPr lang="en-US" dirty="0"/>
              <a:t> MS SQL Server</a:t>
            </a:r>
            <a:r>
              <a:rPr lang="en-US" dirty="0" smtClean="0">
                <a:effectLst/>
              </a:rPr>
              <a:t> </a:t>
            </a:r>
            <a:endParaRPr lang="en-US" dirty="0"/>
          </a:p>
        </p:txBody>
      </p:sp>
      <p:sp>
        <p:nvSpPr>
          <p:cNvPr id="3" name="Content Placeholder 2"/>
          <p:cNvSpPr>
            <a:spLocks noGrp="1"/>
          </p:cNvSpPr>
          <p:nvPr>
            <p:ph idx="1"/>
          </p:nvPr>
        </p:nvSpPr>
        <p:spPr/>
        <p:txBody>
          <a:bodyPr>
            <a:normAutofit fontScale="92500" lnSpcReduction="10000"/>
          </a:bodyPr>
          <a:lstStyle/>
          <a:p>
            <a:r>
              <a:rPr lang="cs-CZ" dirty="0" err="1">
                <a:latin typeface="Times"/>
                <a:cs typeface="Times"/>
              </a:rPr>
              <a:t>Tiện</a:t>
            </a:r>
            <a:r>
              <a:rPr lang="cs-CZ" dirty="0">
                <a:latin typeface="Times"/>
                <a:cs typeface="Times"/>
              </a:rPr>
              <a:t> </a:t>
            </a:r>
            <a:r>
              <a:rPr lang="cs-CZ" dirty="0" err="1">
                <a:latin typeface="Times"/>
                <a:cs typeface="Times"/>
              </a:rPr>
              <a:t>ích</a:t>
            </a:r>
            <a:r>
              <a:rPr lang="cs-CZ" dirty="0">
                <a:latin typeface="Times"/>
                <a:cs typeface="Times"/>
              </a:rPr>
              <a:t> SQL Server Management Studio </a:t>
            </a:r>
            <a:r>
              <a:rPr lang="cs-CZ" dirty="0" err="1">
                <a:latin typeface="Times"/>
                <a:cs typeface="Times"/>
              </a:rPr>
              <a:t>cho</a:t>
            </a:r>
            <a:r>
              <a:rPr lang="cs-CZ" dirty="0">
                <a:latin typeface="Times"/>
                <a:cs typeface="Times"/>
              </a:rPr>
              <a:t> </a:t>
            </a:r>
            <a:r>
              <a:rPr lang="cs-CZ" dirty="0" err="1">
                <a:latin typeface="Times"/>
                <a:cs typeface="Times"/>
              </a:rPr>
              <a:t>phép</a:t>
            </a:r>
            <a:r>
              <a:rPr lang="cs-CZ" dirty="0">
                <a:latin typeface="Times"/>
                <a:cs typeface="Times"/>
              </a:rPr>
              <a:t> </a:t>
            </a:r>
            <a:r>
              <a:rPr lang="cs-CZ" dirty="0" err="1">
                <a:latin typeface="Times"/>
                <a:cs typeface="Times"/>
              </a:rPr>
              <a:t>quản</a:t>
            </a:r>
            <a:r>
              <a:rPr lang="cs-CZ" dirty="0">
                <a:latin typeface="Times"/>
                <a:cs typeface="Times"/>
              </a:rPr>
              <a:t> </a:t>
            </a:r>
            <a:r>
              <a:rPr lang="cs-CZ" dirty="0" err="1">
                <a:latin typeface="Times"/>
                <a:cs typeface="Times"/>
              </a:rPr>
              <a:t>trị</a:t>
            </a:r>
            <a:r>
              <a:rPr lang="cs-CZ" dirty="0">
                <a:latin typeface="Times"/>
                <a:cs typeface="Times"/>
              </a:rPr>
              <a:t> </a:t>
            </a:r>
            <a:r>
              <a:rPr lang="cs-CZ" dirty="0" err="1">
                <a:latin typeface="Times"/>
                <a:cs typeface="Times"/>
              </a:rPr>
              <a:t>Cơ</a:t>
            </a:r>
            <a:r>
              <a:rPr lang="cs-CZ" dirty="0">
                <a:latin typeface="Times"/>
                <a:cs typeface="Times"/>
              </a:rPr>
              <a:t> </a:t>
            </a:r>
            <a:r>
              <a:rPr lang="cs-CZ" dirty="0" err="1">
                <a:latin typeface="Times"/>
                <a:cs typeface="Times"/>
              </a:rPr>
              <a:t>sở</a:t>
            </a:r>
            <a:r>
              <a:rPr lang="cs-CZ" dirty="0">
                <a:latin typeface="Times"/>
                <a:cs typeface="Times"/>
              </a:rPr>
              <a:t> </a:t>
            </a:r>
            <a:r>
              <a:rPr lang="cs-CZ" dirty="0" err="1">
                <a:latin typeface="Times"/>
                <a:cs typeface="Times"/>
              </a:rPr>
              <a:t>dữ</a:t>
            </a:r>
            <a:r>
              <a:rPr lang="cs-CZ" dirty="0">
                <a:latin typeface="Times"/>
                <a:cs typeface="Times"/>
              </a:rPr>
              <a:t> </a:t>
            </a:r>
            <a:r>
              <a:rPr lang="cs-CZ" dirty="0" err="1">
                <a:latin typeface="Times"/>
                <a:cs typeface="Times"/>
              </a:rPr>
              <a:t>liệu</a:t>
            </a:r>
            <a:r>
              <a:rPr lang="cs-CZ" dirty="0">
                <a:latin typeface="Times"/>
                <a:cs typeface="Times"/>
              </a:rPr>
              <a:t> </a:t>
            </a:r>
            <a:r>
              <a:rPr lang="cs-CZ" dirty="0" err="1">
                <a:latin typeface="Times"/>
                <a:cs typeface="Times"/>
              </a:rPr>
              <a:t>bằng</a:t>
            </a:r>
            <a:r>
              <a:rPr lang="cs-CZ" dirty="0">
                <a:latin typeface="Times"/>
                <a:cs typeface="Times"/>
              </a:rPr>
              <a:t> </a:t>
            </a:r>
            <a:r>
              <a:rPr lang="cs-CZ" dirty="0" err="1">
                <a:latin typeface="Times"/>
                <a:cs typeface="Times"/>
              </a:rPr>
              <a:t>giao</a:t>
            </a:r>
            <a:r>
              <a:rPr lang="cs-CZ" dirty="0">
                <a:latin typeface="Times"/>
                <a:cs typeface="Times"/>
              </a:rPr>
              <a:t> </a:t>
            </a:r>
            <a:r>
              <a:rPr lang="cs-CZ" dirty="0" err="1">
                <a:latin typeface="Times"/>
                <a:cs typeface="Times"/>
              </a:rPr>
              <a:t>diện</a:t>
            </a:r>
            <a:r>
              <a:rPr lang="cs-CZ" dirty="0">
                <a:latin typeface="Times"/>
                <a:cs typeface="Times"/>
              </a:rPr>
              <a:t> </a:t>
            </a:r>
            <a:r>
              <a:rPr lang="cs-CZ" dirty="0" err="1">
                <a:latin typeface="Times"/>
                <a:cs typeface="Times"/>
              </a:rPr>
              <a:t>đồ</a:t>
            </a:r>
            <a:r>
              <a:rPr lang="cs-CZ" dirty="0">
                <a:latin typeface="Times"/>
                <a:cs typeface="Times"/>
              </a:rPr>
              <a:t> </a:t>
            </a:r>
            <a:r>
              <a:rPr lang="cs-CZ" dirty="0" err="1">
                <a:latin typeface="Times"/>
                <a:cs typeface="Times"/>
              </a:rPr>
              <a:t>họa</a:t>
            </a:r>
            <a:endParaRPr lang="cs-CZ" dirty="0">
              <a:latin typeface="Times"/>
              <a:cs typeface="Times"/>
            </a:endParaRPr>
          </a:p>
          <a:p>
            <a:pPr lvl="1"/>
            <a:r>
              <a:rPr lang="en-US" dirty="0" err="1">
                <a:latin typeface="Times"/>
                <a:cs typeface="Times"/>
              </a:rPr>
              <a:t>Quản</a:t>
            </a:r>
            <a:r>
              <a:rPr lang="en-US" dirty="0">
                <a:latin typeface="Times"/>
                <a:cs typeface="Times"/>
              </a:rPr>
              <a:t> </a:t>
            </a:r>
            <a:r>
              <a:rPr lang="en-US" dirty="0" err="1">
                <a:latin typeface="Times"/>
                <a:cs typeface="Times"/>
              </a:rPr>
              <a:t>trị</a:t>
            </a:r>
            <a:r>
              <a:rPr lang="en-US" dirty="0">
                <a:latin typeface="Times"/>
                <a:cs typeface="Times"/>
              </a:rPr>
              <a:t> </a:t>
            </a:r>
            <a:r>
              <a:rPr lang="en-US" dirty="0" err="1">
                <a:latin typeface="Times"/>
                <a:cs typeface="Times"/>
              </a:rPr>
              <a:t>các</a:t>
            </a:r>
            <a:r>
              <a:rPr lang="en-US" dirty="0">
                <a:latin typeface="Times"/>
                <a:cs typeface="Times"/>
              </a:rPr>
              <a:t> </a:t>
            </a:r>
            <a:r>
              <a:rPr lang="en-US" dirty="0" err="1">
                <a:latin typeface="Times"/>
                <a:cs typeface="Times"/>
              </a:rPr>
              <a:t>thể</a:t>
            </a:r>
            <a:r>
              <a:rPr lang="en-US" dirty="0">
                <a:latin typeface="Times"/>
                <a:cs typeface="Times"/>
              </a:rPr>
              <a:t> </a:t>
            </a:r>
            <a:r>
              <a:rPr lang="en-US" dirty="0" err="1">
                <a:latin typeface="Times"/>
                <a:cs typeface="Times"/>
              </a:rPr>
              <a:t>hiện</a:t>
            </a:r>
            <a:endParaRPr lang="en-US" dirty="0">
              <a:latin typeface="Times"/>
              <a:cs typeface="Times"/>
            </a:endParaRPr>
          </a:p>
          <a:p>
            <a:pPr lvl="1"/>
            <a:r>
              <a:rPr lang="hr-HR" dirty="0">
                <a:latin typeface="Times"/>
                <a:cs typeface="Times"/>
              </a:rPr>
              <a:t>Quản trị các đối tượng</a:t>
            </a:r>
          </a:p>
          <a:p>
            <a:pPr lvl="1"/>
            <a:r>
              <a:rPr lang="ro-RO" dirty="0">
                <a:latin typeface="Times"/>
                <a:cs typeface="Times"/>
              </a:rPr>
              <a:t>Sử dụng Query Window để thực hiện các câu lệnh</a:t>
            </a:r>
          </a:p>
          <a:p>
            <a:r>
              <a:rPr lang="pt-BR" dirty="0" err="1">
                <a:latin typeface="Times"/>
                <a:cs typeface="Times"/>
              </a:rPr>
              <a:t>Tiện</a:t>
            </a:r>
            <a:r>
              <a:rPr lang="pt-BR" dirty="0">
                <a:latin typeface="Times"/>
                <a:cs typeface="Times"/>
              </a:rPr>
              <a:t> </a:t>
            </a:r>
            <a:r>
              <a:rPr lang="pt-BR" dirty="0" err="1">
                <a:latin typeface="Times"/>
                <a:cs typeface="Times"/>
              </a:rPr>
              <a:t>ích</a:t>
            </a:r>
            <a:r>
              <a:rPr lang="pt-BR" dirty="0">
                <a:latin typeface="Times"/>
                <a:cs typeface="Times"/>
              </a:rPr>
              <a:t> Book Online </a:t>
            </a:r>
            <a:r>
              <a:rPr lang="pt-BR" dirty="0" err="1">
                <a:latin typeface="Times"/>
                <a:cs typeface="Times"/>
              </a:rPr>
              <a:t>toàn</a:t>
            </a:r>
            <a:r>
              <a:rPr lang="pt-BR" dirty="0">
                <a:latin typeface="Times"/>
                <a:cs typeface="Times"/>
              </a:rPr>
              <a:t> </a:t>
            </a:r>
            <a:r>
              <a:rPr lang="pt-BR" dirty="0" err="1">
                <a:latin typeface="Times"/>
                <a:cs typeface="Times"/>
              </a:rPr>
              <a:t>bộ</a:t>
            </a:r>
            <a:r>
              <a:rPr lang="pt-BR" dirty="0">
                <a:latin typeface="Times"/>
                <a:cs typeface="Times"/>
              </a:rPr>
              <a:t> </a:t>
            </a:r>
            <a:r>
              <a:rPr lang="pt-BR" dirty="0" err="1">
                <a:latin typeface="Times"/>
                <a:cs typeface="Times"/>
              </a:rPr>
              <a:t>các</a:t>
            </a:r>
            <a:r>
              <a:rPr lang="pt-BR" dirty="0">
                <a:latin typeface="Times"/>
                <a:cs typeface="Times"/>
              </a:rPr>
              <a:t> </a:t>
            </a:r>
            <a:r>
              <a:rPr lang="pt-BR" dirty="0" err="1">
                <a:latin typeface="Times"/>
                <a:cs typeface="Times"/>
              </a:rPr>
              <a:t>tài</a:t>
            </a:r>
            <a:r>
              <a:rPr lang="pt-BR" dirty="0">
                <a:latin typeface="Times"/>
                <a:cs typeface="Times"/>
              </a:rPr>
              <a:t> </a:t>
            </a:r>
            <a:r>
              <a:rPr lang="pt-BR" dirty="0" err="1">
                <a:latin typeface="Times"/>
                <a:cs typeface="Times"/>
              </a:rPr>
              <a:t>liệu</a:t>
            </a:r>
            <a:r>
              <a:rPr lang="pt-BR" dirty="0">
                <a:latin typeface="Times"/>
                <a:cs typeface="Times"/>
              </a:rPr>
              <a:t> </a:t>
            </a:r>
            <a:r>
              <a:rPr lang="pt-BR" dirty="0" err="1">
                <a:latin typeface="Times"/>
                <a:cs typeface="Times"/>
              </a:rPr>
              <a:t>liên</a:t>
            </a:r>
            <a:r>
              <a:rPr lang="pt-BR" dirty="0">
                <a:latin typeface="Times"/>
                <a:cs typeface="Times"/>
              </a:rPr>
              <a:t> </a:t>
            </a:r>
            <a:r>
              <a:rPr lang="pt-BR" dirty="0" err="1">
                <a:latin typeface="Times"/>
                <a:cs typeface="Times"/>
              </a:rPr>
              <a:t>quan</a:t>
            </a:r>
            <a:r>
              <a:rPr lang="pt-BR" dirty="0">
                <a:latin typeface="Times"/>
                <a:cs typeface="Times"/>
              </a:rPr>
              <a:t> </a:t>
            </a:r>
            <a:r>
              <a:rPr lang="pt-BR" dirty="0" err="1">
                <a:latin typeface="Times"/>
                <a:cs typeface="Times"/>
              </a:rPr>
              <a:t>đến</a:t>
            </a:r>
            <a:r>
              <a:rPr lang="pt-BR" dirty="0">
                <a:latin typeface="Times"/>
                <a:cs typeface="Times"/>
              </a:rPr>
              <a:t> SQL Server</a:t>
            </a:r>
          </a:p>
          <a:p>
            <a:r>
              <a:rPr lang="is-IS" dirty="0">
                <a:latin typeface="Times"/>
                <a:cs typeface="Times"/>
              </a:rPr>
              <a:t>Tiện ích SQL Server Configuration Manager Cấu hình hệ thống</a:t>
            </a:r>
            <a:endParaRPr lang="en-US" dirty="0">
              <a:latin typeface="Times"/>
              <a:cs typeface="Times"/>
            </a:endParaRPr>
          </a:p>
        </p:txBody>
      </p:sp>
    </p:spTree>
    <p:extLst>
      <p:ext uri="{BB962C8B-B14F-4D97-AF65-F5344CB8AC3E}">
        <p14:creationId xmlns:p14="http://schemas.microsoft.com/office/powerpoint/2010/main" val="35375253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algn="l" eaLnBrk="1" hangingPunct="1"/>
            <a:r>
              <a:rPr lang="en-US" b="1" dirty="0" smtClean="0">
                <a:latin typeface="Arial" charset="0"/>
              </a:rPr>
              <a:t> </a:t>
            </a:r>
            <a:r>
              <a:rPr lang="en-US" b="1" dirty="0" err="1">
                <a:latin typeface="Arial" charset="0"/>
              </a:rPr>
              <a:t>Quản</a:t>
            </a:r>
            <a:r>
              <a:rPr lang="en-US" b="1" dirty="0">
                <a:latin typeface="Arial" charset="0"/>
              </a:rPr>
              <a:t> </a:t>
            </a:r>
            <a:r>
              <a:rPr lang="en-US" b="1" dirty="0" err="1">
                <a:latin typeface="Arial" charset="0"/>
              </a:rPr>
              <a:t>lý</a:t>
            </a:r>
            <a:r>
              <a:rPr lang="en-US" b="1" dirty="0">
                <a:latin typeface="Arial" charset="0"/>
              </a:rPr>
              <a:t> CSDL SQL Server</a:t>
            </a:r>
          </a:p>
        </p:txBody>
      </p:sp>
      <p:sp>
        <p:nvSpPr>
          <p:cNvPr id="22531" name="Rectangle 3"/>
          <p:cNvSpPr>
            <a:spLocks noGrp="1" noChangeArrowheads="1"/>
          </p:cNvSpPr>
          <p:nvPr>
            <p:ph type="body" idx="1"/>
          </p:nvPr>
        </p:nvSpPr>
        <p:spPr>
          <a:xfrm>
            <a:off x="457200" y="1143000"/>
            <a:ext cx="8382000" cy="5410200"/>
          </a:xfrm>
        </p:spPr>
        <p:txBody>
          <a:bodyPr/>
          <a:lstStyle/>
          <a:p>
            <a:pPr marL="533400" indent="-533400" eaLnBrk="1" hangingPunct="1">
              <a:buFontTx/>
              <a:buAutoNum type="arabicPeriod"/>
            </a:pPr>
            <a:r>
              <a:rPr lang="en-US" sz="2800">
                <a:latin typeface="Arial" charset="0"/>
              </a:rPr>
              <a:t>Tập tin Database và tập tin Log</a:t>
            </a:r>
          </a:p>
          <a:p>
            <a:pPr marL="533400" indent="-533400" eaLnBrk="1" hangingPunct="1">
              <a:buFontTx/>
              <a:buNone/>
            </a:pPr>
            <a:r>
              <a:rPr lang="en-US" sz="2800">
                <a:latin typeface="Arial" charset="0"/>
              </a:rPr>
              <a:t>CSDL SQL Server 2000 có 3 loại file như sau:</a:t>
            </a:r>
          </a:p>
          <a:p>
            <a:pPr marL="533400" indent="-533400" eaLnBrk="1" hangingPunct="1"/>
            <a:r>
              <a:rPr lang="en-US" sz="2800" b="1">
                <a:solidFill>
                  <a:srgbClr val="3333FF"/>
                </a:solidFill>
                <a:latin typeface="Arial" charset="0"/>
              </a:rPr>
              <a:t>Primary data file</a:t>
            </a:r>
            <a:r>
              <a:rPr lang="en-US" sz="2800">
                <a:latin typeface="Arial" charset="0"/>
              </a:rPr>
              <a:t> (</a:t>
            </a:r>
            <a:r>
              <a:rPr lang="en-US" sz="2800" b="1">
                <a:solidFill>
                  <a:srgbClr val="3333FF"/>
                </a:solidFill>
                <a:latin typeface="Arial" charset="0"/>
              </a:rPr>
              <a:t>.mdf</a:t>
            </a:r>
            <a:r>
              <a:rPr lang="en-US" sz="2800">
                <a:latin typeface="Arial" charset="0"/>
              </a:rPr>
              <a:t>) : đây là file chính chứa data và những system tables. </a:t>
            </a:r>
            <a:endParaRPr lang="en-US" sz="2800" b="1">
              <a:latin typeface="Arial" charset="0"/>
            </a:endParaRPr>
          </a:p>
          <a:p>
            <a:pPr marL="533400" indent="-533400" eaLnBrk="1" hangingPunct="1"/>
            <a:r>
              <a:rPr lang="en-US" sz="2800" b="1">
                <a:solidFill>
                  <a:srgbClr val="3333FF"/>
                </a:solidFill>
                <a:latin typeface="Arial" charset="0"/>
              </a:rPr>
              <a:t>Secondary data file</a:t>
            </a:r>
            <a:r>
              <a:rPr lang="en-US" sz="2800">
                <a:latin typeface="Arial" charset="0"/>
              </a:rPr>
              <a:t> (</a:t>
            </a:r>
            <a:r>
              <a:rPr lang="en-US" sz="2800" b="1">
                <a:solidFill>
                  <a:srgbClr val="3333FF"/>
                </a:solidFill>
                <a:latin typeface="Arial" charset="0"/>
              </a:rPr>
              <a:t>.ndf</a:t>
            </a:r>
            <a:r>
              <a:rPr lang="en-US" sz="2800">
                <a:latin typeface="Arial" charset="0"/>
              </a:rPr>
              <a:t>) : đây là file phụ thường chỉ sử dụng khi database được phân chia để chứa trên nhiều đĩa. </a:t>
            </a:r>
            <a:endParaRPr lang="en-US" sz="2800" b="1">
              <a:latin typeface="Arial" charset="0"/>
            </a:endParaRPr>
          </a:p>
          <a:p>
            <a:pPr marL="533400" indent="-533400" eaLnBrk="1" hangingPunct="1"/>
            <a:r>
              <a:rPr lang="en-US" sz="2800" b="1">
                <a:solidFill>
                  <a:srgbClr val="3333FF"/>
                </a:solidFill>
                <a:latin typeface="Arial" charset="0"/>
              </a:rPr>
              <a:t>Transaction log file</a:t>
            </a:r>
            <a:r>
              <a:rPr lang="en-US" sz="2800">
                <a:latin typeface="Arial" charset="0"/>
              </a:rPr>
              <a:t> (</a:t>
            </a:r>
            <a:r>
              <a:rPr lang="en-US" sz="2800" b="1">
                <a:solidFill>
                  <a:srgbClr val="3333FF"/>
                </a:solidFill>
                <a:latin typeface="Arial" charset="0"/>
              </a:rPr>
              <a:t>.ldf</a:t>
            </a:r>
            <a:r>
              <a:rPr lang="en-US" sz="2800">
                <a:latin typeface="Arial" charset="0"/>
              </a:rPr>
              <a:t>) : đây là file ghi lại tất cả những thay đổi diễn ra trong một database và chứa đầy đủ thông tin để có thể roll back hay roll forward khi cần. </a:t>
            </a:r>
          </a:p>
        </p:txBody>
      </p:sp>
    </p:spTree>
    <p:extLst>
      <p:ext uri="{BB962C8B-B14F-4D97-AF65-F5344CB8AC3E}">
        <p14:creationId xmlns:p14="http://schemas.microsoft.com/office/powerpoint/2010/main" val="25940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body" idx="1"/>
          </p:nvPr>
        </p:nvSpPr>
        <p:spPr>
          <a:xfrm>
            <a:off x="0" y="0"/>
            <a:ext cx="9144000" cy="6858000"/>
          </a:xfrm>
        </p:spPr>
        <p:txBody>
          <a:bodyPr/>
          <a:lstStyle/>
          <a:p>
            <a:pPr eaLnBrk="1" hangingPunct="1">
              <a:lnSpc>
                <a:spcPct val="90000"/>
              </a:lnSpc>
            </a:pPr>
            <a:endParaRPr lang="en-US" sz="2800">
              <a:latin typeface="Arial" charset="0"/>
            </a:endParaRPr>
          </a:p>
          <a:p>
            <a:pPr eaLnBrk="1" hangingPunct="1">
              <a:lnSpc>
                <a:spcPct val="90000"/>
              </a:lnSpc>
            </a:pPr>
            <a:endParaRPr lang="en-US" sz="2800">
              <a:latin typeface="Arial" charset="0"/>
            </a:endParaRPr>
          </a:p>
          <a:p>
            <a:pPr eaLnBrk="1" hangingPunct="1">
              <a:lnSpc>
                <a:spcPct val="90000"/>
              </a:lnSpc>
            </a:pPr>
            <a:endParaRPr lang="en-US" sz="2800">
              <a:latin typeface="Arial" charset="0"/>
            </a:endParaRPr>
          </a:p>
          <a:p>
            <a:pPr eaLnBrk="1" hangingPunct="1">
              <a:lnSpc>
                <a:spcPct val="90000"/>
              </a:lnSpc>
            </a:pPr>
            <a:endParaRPr lang="en-US" sz="2800">
              <a:latin typeface="Arial" charset="0"/>
            </a:endParaRPr>
          </a:p>
          <a:p>
            <a:pPr eaLnBrk="1" hangingPunct="1">
              <a:lnSpc>
                <a:spcPct val="90000"/>
              </a:lnSpc>
            </a:pPr>
            <a:endParaRPr lang="en-US" sz="2800">
              <a:latin typeface="Arial" charset="0"/>
            </a:endParaRPr>
          </a:p>
          <a:p>
            <a:pPr eaLnBrk="1" hangingPunct="1">
              <a:lnSpc>
                <a:spcPct val="90000"/>
              </a:lnSpc>
            </a:pPr>
            <a:endParaRPr lang="en-US" sz="2800">
              <a:latin typeface="Arial" charset="0"/>
            </a:endParaRPr>
          </a:p>
          <a:p>
            <a:pPr eaLnBrk="1" hangingPunct="1">
              <a:lnSpc>
                <a:spcPct val="90000"/>
              </a:lnSpc>
            </a:pPr>
            <a:r>
              <a:rPr lang="en-US" sz="2800">
                <a:latin typeface="Arial" charset="0"/>
              </a:rPr>
              <a:t>Một tập tin CSDL có 5 thuộc tính :</a:t>
            </a:r>
          </a:p>
          <a:p>
            <a:pPr lvl="1" eaLnBrk="1" hangingPunct="1">
              <a:lnSpc>
                <a:spcPct val="90000"/>
              </a:lnSpc>
              <a:buFont typeface="Verdana" charset="0"/>
              <a:buChar char="–"/>
            </a:pPr>
            <a:r>
              <a:rPr lang="en-US">
                <a:latin typeface="Arial" charset="0"/>
              </a:rPr>
              <a:t>Tên tập tin logic</a:t>
            </a:r>
          </a:p>
          <a:p>
            <a:pPr lvl="1" eaLnBrk="1" hangingPunct="1">
              <a:lnSpc>
                <a:spcPct val="90000"/>
              </a:lnSpc>
              <a:buFont typeface="Verdana" charset="0"/>
              <a:buChar char="–"/>
            </a:pPr>
            <a:r>
              <a:rPr lang="en-US">
                <a:latin typeface="Arial" charset="0"/>
              </a:rPr>
              <a:t>Tên tập tin vật lý</a:t>
            </a:r>
          </a:p>
          <a:p>
            <a:pPr lvl="1" eaLnBrk="1" hangingPunct="1">
              <a:lnSpc>
                <a:spcPct val="90000"/>
              </a:lnSpc>
              <a:buFont typeface="Verdana" charset="0"/>
              <a:buChar char="–"/>
            </a:pPr>
            <a:r>
              <a:rPr lang="en-US">
                <a:latin typeface="Arial" charset="0"/>
              </a:rPr>
              <a:t>Một kích thước (size) ban đầu</a:t>
            </a:r>
          </a:p>
          <a:p>
            <a:pPr lvl="1" eaLnBrk="1" hangingPunct="1">
              <a:lnSpc>
                <a:spcPct val="90000"/>
              </a:lnSpc>
              <a:buFont typeface="Verdana" charset="0"/>
              <a:buChar char="–"/>
            </a:pPr>
            <a:r>
              <a:rPr lang="en-US">
                <a:latin typeface="Arial" charset="0"/>
              </a:rPr>
              <a:t>Một kích thước tối đa (maximum size)</a:t>
            </a:r>
          </a:p>
          <a:p>
            <a:pPr lvl="1" eaLnBrk="1" hangingPunct="1">
              <a:lnSpc>
                <a:spcPct val="90000"/>
              </a:lnSpc>
              <a:buFont typeface="Verdana" charset="0"/>
              <a:buChar char="–"/>
            </a:pPr>
            <a:r>
              <a:rPr lang="en-US">
                <a:latin typeface="Arial" charset="0"/>
              </a:rPr>
              <a:t>Gia số tăng kích thước (growth increment)</a:t>
            </a:r>
          </a:p>
          <a:p>
            <a:pPr lvl="1" eaLnBrk="1" hangingPunct="1">
              <a:lnSpc>
                <a:spcPct val="90000"/>
              </a:lnSpc>
              <a:buFont typeface="Verdana" charset="0"/>
              <a:buNone/>
            </a:pPr>
            <a:r>
              <a:rPr lang="en-US">
                <a:latin typeface="Arial" charset="0"/>
              </a:rPr>
              <a:t>Các thuộc tính và các thông tin khác được lưu trong bảng hệ thống sysfiles</a:t>
            </a:r>
          </a:p>
          <a:p>
            <a:pPr lvl="1" eaLnBrk="1" hangingPunct="1">
              <a:lnSpc>
                <a:spcPct val="90000"/>
              </a:lnSpc>
              <a:buFont typeface="Verdana" charset="0"/>
              <a:buNone/>
            </a:pPr>
            <a:endParaRPr lang="en-US">
              <a:latin typeface="Arial" charset="0"/>
            </a:endParaRPr>
          </a:p>
        </p:txBody>
      </p:sp>
      <p:grpSp>
        <p:nvGrpSpPr>
          <p:cNvPr id="23555" name="Group 3"/>
          <p:cNvGrpSpPr>
            <a:grpSpLocks/>
          </p:cNvGrpSpPr>
          <p:nvPr/>
        </p:nvGrpSpPr>
        <p:grpSpPr bwMode="auto">
          <a:xfrm>
            <a:off x="2590800" y="228600"/>
            <a:ext cx="4419600" cy="2420938"/>
            <a:chOff x="2016" y="720"/>
            <a:chExt cx="2784" cy="1525"/>
          </a:xfrm>
        </p:grpSpPr>
        <p:sp>
          <p:nvSpPr>
            <p:cNvPr id="23556" name="Line 4"/>
            <p:cNvSpPr>
              <a:spLocks noChangeShapeType="1"/>
            </p:cNvSpPr>
            <p:nvPr/>
          </p:nvSpPr>
          <p:spPr bwMode="auto">
            <a:xfrm>
              <a:off x="3360" y="1344"/>
              <a:ext cx="576" cy="288"/>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60773" name="Freeform 5"/>
            <p:cNvSpPr>
              <a:spLocks/>
            </p:cNvSpPr>
            <p:nvPr/>
          </p:nvSpPr>
          <p:spPr bwMode="auto">
            <a:xfrm>
              <a:off x="3648" y="1536"/>
              <a:ext cx="1152" cy="709"/>
            </a:xfrm>
            <a:custGeom>
              <a:avLst/>
              <a:gdLst/>
              <a:ahLst/>
              <a:cxnLst>
                <a:cxn ang="0">
                  <a:pos x="0" y="96"/>
                </a:cxn>
                <a:cxn ang="0">
                  <a:pos x="0" y="768"/>
                </a:cxn>
                <a:cxn ang="0">
                  <a:pos x="1248" y="768"/>
                </a:cxn>
                <a:cxn ang="0">
                  <a:pos x="1248" y="96"/>
                </a:cxn>
                <a:cxn ang="0">
                  <a:pos x="672" y="96"/>
                </a:cxn>
                <a:cxn ang="0">
                  <a:pos x="576" y="0"/>
                </a:cxn>
                <a:cxn ang="0">
                  <a:pos x="192" y="0"/>
                </a:cxn>
                <a:cxn ang="0">
                  <a:pos x="96" y="96"/>
                </a:cxn>
                <a:cxn ang="0">
                  <a:pos x="0" y="96"/>
                </a:cxn>
              </a:cxnLst>
              <a:rect l="0" t="0" r="r" b="b"/>
              <a:pathLst>
                <a:path w="1248" h="768">
                  <a:moveTo>
                    <a:pt x="0" y="96"/>
                  </a:moveTo>
                  <a:lnTo>
                    <a:pt x="0" y="768"/>
                  </a:lnTo>
                  <a:lnTo>
                    <a:pt x="1248" y="768"/>
                  </a:lnTo>
                  <a:lnTo>
                    <a:pt x="1248" y="96"/>
                  </a:lnTo>
                  <a:lnTo>
                    <a:pt x="672" y="96"/>
                  </a:lnTo>
                  <a:lnTo>
                    <a:pt x="576" y="0"/>
                  </a:lnTo>
                  <a:lnTo>
                    <a:pt x="192" y="0"/>
                  </a:lnTo>
                  <a:lnTo>
                    <a:pt x="96" y="96"/>
                  </a:lnTo>
                  <a:lnTo>
                    <a:pt x="0" y="96"/>
                  </a:lnTo>
                  <a:close/>
                </a:path>
              </a:pathLst>
            </a:custGeom>
            <a:gradFill rotWithShape="0">
              <a:gsLst>
                <a:gs pos="0">
                  <a:srgbClr val="FFFF99"/>
                </a:gs>
                <a:gs pos="100000">
                  <a:srgbClr val="FF9966"/>
                </a:gs>
              </a:gsLst>
              <a:lin ang="2700000" scaled="1"/>
            </a:gradFill>
            <a:ln w="9525">
              <a:solidFill>
                <a:srgbClr val="CC6600"/>
              </a:solidFill>
              <a:round/>
              <a:headEnd/>
              <a:tailEnd/>
            </a:ln>
            <a:effectLst>
              <a:outerShdw dist="89803" dir="2700000" algn="ctr" rotWithShape="0">
                <a:schemeClr val="folHlink"/>
              </a:outerShdw>
            </a:effectLst>
          </p:spPr>
          <p:txBody>
            <a:bodyPr/>
            <a:lstStyle/>
            <a:p>
              <a:pPr>
                <a:defRPr/>
              </a:pPr>
              <a:endParaRPr lang="en-US">
                <a:ea typeface="+mn-ea"/>
              </a:endParaRPr>
            </a:p>
          </p:txBody>
        </p:sp>
        <p:sp>
          <p:nvSpPr>
            <p:cNvPr id="23558" name="Line 6"/>
            <p:cNvSpPr>
              <a:spLocks noChangeShapeType="1"/>
            </p:cNvSpPr>
            <p:nvPr/>
          </p:nvSpPr>
          <p:spPr bwMode="auto">
            <a:xfrm flipH="1">
              <a:off x="2784" y="1344"/>
              <a:ext cx="576" cy="288"/>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60775" name="AutoShape 7"/>
            <p:cNvSpPr>
              <a:spLocks noChangeArrowheads="1"/>
            </p:cNvSpPr>
            <p:nvPr/>
          </p:nvSpPr>
          <p:spPr bwMode="auto">
            <a:xfrm>
              <a:off x="2688" y="720"/>
              <a:ext cx="1344" cy="687"/>
            </a:xfrm>
            <a:prstGeom prst="can">
              <a:avLst>
                <a:gd name="adj" fmla="val 27435"/>
              </a:avLst>
            </a:prstGeom>
            <a:gradFill rotWithShape="0">
              <a:gsLst>
                <a:gs pos="0">
                  <a:srgbClr val="6699FF">
                    <a:gamma/>
                    <a:shade val="58039"/>
                    <a:invGamma/>
                  </a:srgbClr>
                </a:gs>
                <a:gs pos="50000">
                  <a:srgbClr val="6699FF"/>
                </a:gs>
                <a:gs pos="100000">
                  <a:srgbClr val="6699FF">
                    <a:gamma/>
                    <a:shade val="58039"/>
                    <a:invGamma/>
                  </a:srgbClr>
                </a:gs>
              </a:gsLst>
              <a:lin ang="0" scaled="1"/>
            </a:gradFill>
            <a:ln w="9525">
              <a:solidFill>
                <a:schemeClr val="tx1"/>
              </a:solidFill>
              <a:round/>
              <a:headEnd/>
              <a:tailEnd/>
            </a:ln>
            <a:effectLst/>
          </p:spPr>
          <p:txBody>
            <a:bodyPr wrap="none" anchor="ctr"/>
            <a:lstStyle/>
            <a:p>
              <a:pPr eaLnBrk="0" hangingPunct="0"/>
              <a:r>
                <a:rPr lang="en-US" sz="2000" b="1">
                  <a:solidFill>
                    <a:srgbClr val="FFFFCC"/>
                  </a:solidFill>
                  <a:effectLst>
                    <a:outerShdw blurRad="38100" dist="38100" dir="2700000" algn="tl">
                      <a:srgbClr val="000000"/>
                    </a:outerShdw>
                  </a:effectLst>
                </a:rPr>
                <a:t>Database</a:t>
              </a:r>
            </a:p>
          </p:txBody>
        </p:sp>
        <p:sp>
          <p:nvSpPr>
            <p:cNvPr id="160776" name="Freeform 8"/>
            <p:cNvSpPr>
              <a:spLocks/>
            </p:cNvSpPr>
            <p:nvPr/>
          </p:nvSpPr>
          <p:spPr bwMode="auto">
            <a:xfrm>
              <a:off x="2016" y="1536"/>
              <a:ext cx="1152" cy="709"/>
            </a:xfrm>
            <a:custGeom>
              <a:avLst/>
              <a:gdLst/>
              <a:ahLst/>
              <a:cxnLst>
                <a:cxn ang="0">
                  <a:pos x="0" y="96"/>
                </a:cxn>
                <a:cxn ang="0">
                  <a:pos x="0" y="768"/>
                </a:cxn>
                <a:cxn ang="0">
                  <a:pos x="1248" y="768"/>
                </a:cxn>
                <a:cxn ang="0">
                  <a:pos x="1248" y="96"/>
                </a:cxn>
                <a:cxn ang="0">
                  <a:pos x="672" y="96"/>
                </a:cxn>
                <a:cxn ang="0">
                  <a:pos x="576" y="0"/>
                </a:cxn>
                <a:cxn ang="0">
                  <a:pos x="192" y="0"/>
                </a:cxn>
                <a:cxn ang="0">
                  <a:pos x="96" y="96"/>
                </a:cxn>
                <a:cxn ang="0">
                  <a:pos x="0" y="96"/>
                </a:cxn>
              </a:cxnLst>
              <a:rect l="0" t="0" r="r" b="b"/>
              <a:pathLst>
                <a:path w="1248" h="768">
                  <a:moveTo>
                    <a:pt x="0" y="96"/>
                  </a:moveTo>
                  <a:lnTo>
                    <a:pt x="0" y="768"/>
                  </a:lnTo>
                  <a:lnTo>
                    <a:pt x="1248" y="768"/>
                  </a:lnTo>
                  <a:lnTo>
                    <a:pt x="1248" y="96"/>
                  </a:lnTo>
                  <a:lnTo>
                    <a:pt x="672" y="96"/>
                  </a:lnTo>
                  <a:lnTo>
                    <a:pt x="576" y="0"/>
                  </a:lnTo>
                  <a:lnTo>
                    <a:pt x="192" y="0"/>
                  </a:lnTo>
                  <a:lnTo>
                    <a:pt x="96" y="96"/>
                  </a:lnTo>
                  <a:lnTo>
                    <a:pt x="0" y="96"/>
                  </a:lnTo>
                  <a:close/>
                </a:path>
              </a:pathLst>
            </a:custGeom>
            <a:gradFill rotWithShape="0">
              <a:gsLst>
                <a:gs pos="0">
                  <a:srgbClr val="FFFF99"/>
                </a:gs>
                <a:gs pos="100000">
                  <a:srgbClr val="FF9966"/>
                </a:gs>
              </a:gsLst>
              <a:lin ang="2700000" scaled="1"/>
            </a:gradFill>
            <a:ln w="9525">
              <a:solidFill>
                <a:srgbClr val="CC6600"/>
              </a:solidFill>
              <a:round/>
              <a:headEnd/>
              <a:tailEnd/>
            </a:ln>
            <a:effectLst>
              <a:outerShdw dist="89803" dir="2700000" algn="ctr" rotWithShape="0">
                <a:schemeClr val="folHlink"/>
              </a:outerShdw>
            </a:effectLst>
          </p:spPr>
          <p:txBody>
            <a:bodyPr/>
            <a:lstStyle/>
            <a:p>
              <a:pPr>
                <a:defRPr/>
              </a:pPr>
              <a:endParaRPr lang="en-US">
                <a:ea typeface="+mn-ea"/>
              </a:endParaRPr>
            </a:p>
          </p:txBody>
        </p:sp>
        <p:sp>
          <p:nvSpPr>
            <p:cNvPr id="23561" name="Rectangle 9"/>
            <p:cNvSpPr>
              <a:spLocks noChangeArrowheads="1"/>
            </p:cNvSpPr>
            <p:nvPr/>
          </p:nvSpPr>
          <p:spPr bwMode="auto">
            <a:xfrm>
              <a:off x="2016" y="1688"/>
              <a:ext cx="1170"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0" hangingPunct="0"/>
              <a:r>
                <a:rPr lang="en-US" sz="2000" b="1">
                  <a:solidFill>
                    <a:srgbClr val="990000"/>
                  </a:solidFill>
                </a:rPr>
                <a:t>Data (file)</a:t>
              </a:r>
              <a:br>
                <a:rPr lang="en-US" sz="2000" b="1">
                  <a:solidFill>
                    <a:srgbClr val="990000"/>
                  </a:solidFill>
                </a:rPr>
              </a:br>
              <a:r>
                <a:rPr lang="en-US" sz="2000">
                  <a:solidFill>
                    <a:srgbClr val="990000"/>
                  </a:solidFill>
                </a:rPr>
                <a:t>.</a:t>
              </a:r>
              <a:r>
                <a:rPr lang="en-US" sz="2000" b="1">
                  <a:solidFill>
                    <a:srgbClr val="990000"/>
                  </a:solidFill>
                </a:rPr>
                <a:t>mdf   or   .ndf</a:t>
              </a:r>
            </a:p>
          </p:txBody>
        </p:sp>
        <p:sp>
          <p:nvSpPr>
            <p:cNvPr id="23562" name="Rectangle 10"/>
            <p:cNvSpPr>
              <a:spLocks noChangeArrowheads="1"/>
            </p:cNvSpPr>
            <p:nvPr/>
          </p:nvSpPr>
          <p:spPr bwMode="auto">
            <a:xfrm>
              <a:off x="3648" y="1688"/>
              <a:ext cx="790"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0" hangingPunct="0"/>
              <a:r>
                <a:rPr lang="en-US" sz="2000" b="1">
                  <a:solidFill>
                    <a:srgbClr val="990000"/>
                  </a:solidFill>
                </a:rPr>
                <a:t>Log (file)</a:t>
              </a:r>
              <a:br>
                <a:rPr lang="en-US" sz="2000" b="1">
                  <a:solidFill>
                    <a:srgbClr val="990000"/>
                  </a:solidFill>
                </a:rPr>
              </a:br>
              <a:r>
                <a:rPr lang="en-US" sz="2000" b="1">
                  <a:solidFill>
                    <a:srgbClr val="990000"/>
                  </a:solidFill>
                </a:rPr>
                <a:t>.Idf</a:t>
              </a:r>
            </a:p>
          </p:txBody>
        </p:sp>
      </p:grpSp>
    </p:spTree>
    <p:extLst>
      <p:ext uri="{BB962C8B-B14F-4D97-AF65-F5344CB8AC3E}">
        <p14:creationId xmlns:p14="http://schemas.microsoft.com/office/powerpoint/2010/main" val="401110607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algn="l" eaLnBrk="1" hangingPunct="1"/>
            <a:r>
              <a:rPr lang="en-US">
                <a:latin typeface="Arial" charset="0"/>
              </a:rPr>
              <a:t>2. CSDL hệ thống </a:t>
            </a:r>
          </a:p>
        </p:txBody>
      </p:sp>
      <p:graphicFrame>
        <p:nvGraphicFramePr>
          <p:cNvPr id="151575" name="Group 23"/>
          <p:cNvGraphicFramePr>
            <a:graphicFrameLocks noGrp="1"/>
          </p:cNvGraphicFramePr>
          <p:nvPr>
            <p:ph idx="1"/>
          </p:nvPr>
        </p:nvGraphicFramePr>
        <p:xfrm>
          <a:off x="457200" y="1600200"/>
          <a:ext cx="8229600" cy="4668838"/>
        </p:xfrm>
        <a:graphic>
          <a:graphicData uri="http://schemas.openxmlformats.org/drawingml/2006/table">
            <a:tbl>
              <a:tblPr/>
              <a:tblGrid>
                <a:gridCol w="1676400"/>
                <a:gridCol w="6553200"/>
              </a:tblGrid>
              <a:tr h="7175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Tên CSDL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Ý nghĩa</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66528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Master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Là csdl chính yếu dùng để chứa đựng thông tin của các bảng hệ thống nhằm quản lý tất cả các CSDL khác hiện có trong máy chủ Microsoft SQL Server.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431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Model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Là CSDL khuôn mẫu (template) mà SQL server dùng để tạo ra các CSDL mới . Trong đó CSDL mới sẽ chứa đựng các đối tượng , quyền hạn hoàn toàn giống các đối tượng, quyền hạn hiện đang có trong CSDL Model này.</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700831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algn="l" eaLnBrk="1" hangingPunct="1"/>
            <a:r>
              <a:rPr lang="en-US">
                <a:latin typeface="Arial" charset="0"/>
              </a:rPr>
              <a:t>2. CSDL hệ thống </a:t>
            </a:r>
          </a:p>
        </p:txBody>
      </p:sp>
      <p:graphicFrame>
        <p:nvGraphicFramePr>
          <p:cNvPr id="152698" name="Group 122"/>
          <p:cNvGraphicFramePr>
            <a:graphicFrameLocks noGrp="1"/>
          </p:cNvGraphicFramePr>
          <p:nvPr>
            <p:ph type="tbl" idx="1"/>
          </p:nvPr>
        </p:nvGraphicFramePr>
        <p:xfrm>
          <a:off x="0" y="1066800"/>
          <a:ext cx="9144000" cy="5638801"/>
        </p:xfrm>
        <a:graphic>
          <a:graphicData uri="http://schemas.openxmlformats.org/drawingml/2006/table">
            <a:tbl>
              <a:tblPr/>
              <a:tblGrid>
                <a:gridCol w="1676400"/>
                <a:gridCol w="7467600"/>
              </a:tblGrid>
              <a:tr h="2100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Tempdb</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Là CSDL tạm (temporary database) mà SQL Server Sử dụng để chứa đựng các bảng tạm do người sử dụng tạo ra một cách tường minh hoặc là nơi lưu trữ các kết quả trung gian trong quá trình thực hiện các xử lý cho các truy vấn hoặc sắp xếp dữ liệu.</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683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Pubs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Là CSDL mẫu quản lý thông tin về các bảng dữ liệu như: Titles, Authors, Publisher…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3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NorthWind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Là CSDL mẫu quản lý thông tin bán hàng.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463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Msdb</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Arial" charset="0"/>
                          <a:ea typeface="Calibri" charset="0"/>
                          <a:cs typeface="Arial" charset="0"/>
                        </a:rPr>
                        <a:t>Là CSDL được dùng cho dịch vụ SQL Server Agent, dịch vụ này tự động thực hiện các hành động mà người quản trị CSDL đã đưa ra trong thời gian biểu như là : sao chép an toàn dữ liệu (backup), đồng bộ hoá dữ liệu (replicate)..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615388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28600" y="304800"/>
            <a:ext cx="8763000" cy="914400"/>
          </a:xfrm>
        </p:spPr>
        <p:txBody>
          <a:bodyPr>
            <a:normAutofit fontScale="90000"/>
          </a:bodyPr>
          <a:lstStyle/>
          <a:p>
            <a:pPr algn="l" eaLnBrk="1" hangingPunct="1"/>
            <a:r>
              <a:rPr lang="en-US">
                <a:latin typeface="Arial" charset="0"/>
              </a:rPr>
              <a:t>3. Tạo và xóa CSDL được định nghĩa bởi người dùng</a:t>
            </a:r>
            <a:r>
              <a:rPr lang="en-US" sz="2400">
                <a:latin typeface="Arial" charset="0"/>
              </a:rPr>
              <a:t> </a:t>
            </a:r>
          </a:p>
        </p:txBody>
      </p:sp>
      <p:sp>
        <p:nvSpPr>
          <p:cNvPr id="26627" name="Rectangle 3"/>
          <p:cNvSpPr>
            <a:spLocks noGrp="1" noChangeArrowheads="1"/>
          </p:cNvSpPr>
          <p:nvPr>
            <p:ph type="body" idx="1"/>
          </p:nvPr>
        </p:nvSpPr>
        <p:spPr/>
        <p:txBody>
          <a:bodyPr/>
          <a:lstStyle/>
          <a:p>
            <a:pPr marL="0" indent="231775" eaLnBrk="1" hangingPunct="1">
              <a:buFontTx/>
              <a:buNone/>
            </a:pPr>
            <a:r>
              <a:rPr lang="en-US" b="1">
                <a:solidFill>
                  <a:srgbClr val="3333FF"/>
                </a:solidFill>
                <a:latin typeface="Arial" charset="0"/>
              </a:rPr>
              <a:t>Để tạo CSDL bạn phải là thành viên của sysadmin.</a:t>
            </a:r>
          </a:p>
          <a:p>
            <a:pPr marL="0" indent="231775" eaLnBrk="1" hangingPunct="1">
              <a:buFontTx/>
              <a:buNone/>
            </a:pPr>
            <a:r>
              <a:rPr lang="en-US">
                <a:latin typeface="Arial" charset="0"/>
              </a:rPr>
              <a:t>- Cách 1: Sử dụng </a:t>
            </a:r>
            <a:r>
              <a:rPr lang="en-US">
                <a:solidFill>
                  <a:srgbClr val="3333FF"/>
                </a:solidFill>
                <a:latin typeface="Arial" charset="0"/>
              </a:rPr>
              <a:t>Enterprise Manager</a:t>
            </a:r>
            <a:r>
              <a:rPr lang="en-US">
                <a:latin typeface="Arial" charset="0"/>
              </a:rPr>
              <a:t> </a:t>
            </a:r>
          </a:p>
          <a:p>
            <a:pPr marL="0" indent="231775" eaLnBrk="1" hangingPunct="1">
              <a:buFontTx/>
              <a:buNone/>
            </a:pPr>
            <a:r>
              <a:rPr lang="en-US">
                <a:latin typeface="Arial" charset="0"/>
              </a:rPr>
              <a:t>- Cách 2: Sử dụng </a:t>
            </a:r>
            <a:r>
              <a:rPr lang="en-US">
                <a:solidFill>
                  <a:srgbClr val="3333FF"/>
                </a:solidFill>
                <a:latin typeface="Arial" charset="0"/>
              </a:rPr>
              <a:t>Query Analyzer</a:t>
            </a:r>
            <a:r>
              <a:rPr lang="en-US">
                <a:latin typeface="Arial" charset="0"/>
              </a:rPr>
              <a:t> viết các lệnh (dùng </a:t>
            </a:r>
            <a:r>
              <a:rPr lang="en-US">
                <a:solidFill>
                  <a:srgbClr val="3333FF"/>
                </a:solidFill>
                <a:latin typeface="Arial" charset="0"/>
              </a:rPr>
              <a:t>T-SQL. )</a:t>
            </a:r>
          </a:p>
          <a:p>
            <a:pPr marL="0" indent="231775" eaLnBrk="1" hangingPunct="1">
              <a:buFontTx/>
              <a:buNone/>
            </a:pPr>
            <a:endParaRPr lang="en-US">
              <a:latin typeface="Arial" charset="0"/>
            </a:endParaRPr>
          </a:p>
        </p:txBody>
      </p:sp>
    </p:spTree>
    <p:extLst>
      <p:ext uri="{BB962C8B-B14F-4D97-AF65-F5344CB8AC3E}">
        <p14:creationId xmlns:p14="http://schemas.microsoft.com/office/powerpoint/2010/main" val="2690608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algn="l" eaLnBrk="1" hangingPunct="1"/>
            <a:r>
              <a:rPr lang="en-US">
                <a:solidFill>
                  <a:schemeClr val="tx1"/>
                </a:solidFill>
                <a:latin typeface="Arial" charset="0"/>
              </a:rPr>
              <a:t>b/</a:t>
            </a:r>
            <a:r>
              <a:rPr lang="en-US">
                <a:solidFill>
                  <a:srgbClr val="3333FF"/>
                </a:solidFill>
                <a:latin typeface="Arial" charset="0"/>
              </a:rPr>
              <a:t> </a:t>
            </a:r>
            <a:r>
              <a:rPr lang="en-US">
                <a:latin typeface="Arial" charset="0"/>
              </a:rPr>
              <a:t>Sử dụng </a:t>
            </a:r>
            <a:r>
              <a:rPr lang="en-US">
                <a:solidFill>
                  <a:srgbClr val="3333FF"/>
                </a:solidFill>
                <a:latin typeface="Arial" charset="0"/>
              </a:rPr>
              <a:t>Query Analyzer</a:t>
            </a:r>
            <a:r>
              <a:rPr lang="en-US" sz="2400">
                <a:latin typeface="Arial" charset="0"/>
              </a:rPr>
              <a:t> </a:t>
            </a:r>
            <a:r>
              <a:rPr lang="en-US" sz="2400">
                <a:solidFill>
                  <a:srgbClr val="3333FF"/>
                </a:solidFill>
                <a:latin typeface="Arial" charset="0"/>
              </a:rPr>
              <a:t/>
            </a:r>
            <a:br>
              <a:rPr lang="en-US" sz="2400">
                <a:solidFill>
                  <a:srgbClr val="3333FF"/>
                </a:solidFill>
                <a:latin typeface="Arial" charset="0"/>
              </a:rPr>
            </a:br>
            <a:endParaRPr lang="en-US" sz="2400">
              <a:solidFill>
                <a:srgbClr val="3333FF"/>
              </a:solidFill>
              <a:latin typeface="Arial" charset="0"/>
            </a:endParaRPr>
          </a:p>
        </p:txBody>
      </p:sp>
      <p:sp>
        <p:nvSpPr>
          <p:cNvPr id="31747" name="Rectangle 3"/>
          <p:cNvSpPr>
            <a:spLocks noGrp="1" noChangeArrowheads="1"/>
          </p:cNvSpPr>
          <p:nvPr>
            <p:ph type="body" idx="1"/>
          </p:nvPr>
        </p:nvSpPr>
        <p:spPr>
          <a:xfrm>
            <a:off x="457200" y="1219200"/>
            <a:ext cx="8229600" cy="5410200"/>
          </a:xfrm>
        </p:spPr>
        <p:txBody>
          <a:bodyPr/>
          <a:lstStyle/>
          <a:p>
            <a:pPr eaLnBrk="1" hangingPunct="1">
              <a:lnSpc>
                <a:spcPct val="80000"/>
              </a:lnSpc>
              <a:buFontTx/>
              <a:buNone/>
            </a:pPr>
            <a:r>
              <a:rPr lang="en-US" sz="2400">
                <a:latin typeface="Arial" charset="0"/>
              </a:rPr>
              <a:t>- Tạo CSDL</a:t>
            </a:r>
          </a:p>
          <a:p>
            <a:pPr eaLnBrk="1" hangingPunct="1">
              <a:lnSpc>
                <a:spcPct val="80000"/>
              </a:lnSpc>
              <a:buFontTx/>
              <a:buNone/>
            </a:pPr>
            <a:r>
              <a:rPr lang="en-US" sz="2400">
                <a:latin typeface="VNI-Times" charset="0"/>
                <a:cs typeface="Courier New" charset="0"/>
              </a:rPr>
              <a:t>CREATE DATABASE</a:t>
            </a:r>
            <a:r>
              <a:rPr lang="en-US" sz="2400" b="1">
                <a:latin typeface="VNI-Times" charset="0"/>
                <a:cs typeface="Courier New" charset="0"/>
              </a:rPr>
              <a:t> </a:t>
            </a:r>
            <a:r>
              <a:rPr lang="en-US" sz="2400" b="1" i="1">
                <a:latin typeface="VNI-Times" charset="0"/>
                <a:cs typeface="Courier New" charset="0"/>
              </a:rPr>
              <a:t>Logical_database_name</a:t>
            </a:r>
          </a:p>
          <a:p>
            <a:pPr eaLnBrk="1" hangingPunct="1">
              <a:lnSpc>
                <a:spcPct val="80000"/>
              </a:lnSpc>
              <a:buFontTx/>
              <a:buNone/>
            </a:pPr>
            <a:r>
              <a:rPr lang="en-US" sz="2400">
                <a:latin typeface="VNI-Times" charset="0"/>
                <a:cs typeface="Courier New" charset="0"/>
              </a:rPr>
              <a:t>ON PRIMARY </a:t>
            </a:r>
          </a:p>
          <a:p>
            <a:pPr eaLnBrk="1" hangingPunct="1">
              <a:lnSpc>
                <a:spcPct val="80000"/>
              </a:lnSpc>
              <a:buFontTx/>
              <a:buNone/>
            </a:pPr>
            <a:r>
              <a:rPr lang="en-US" sz="2400">
                <a:latin typeface="VNI-Times" charset="0"/>
                <a:cs typeface="Courier New" charset="0"/>
              </a:rPr>
              <a:t>( NAME</a:t>
            </a:r>
            <a:r>
              <a:rPr lang="en-US" sz="2400" b="1">
                <a:latin typeface="VNI-Times" charset="0"/>
                <a:cs typeface="Courier New" charset="0"/>
              </a:rPr>
              <a:t> = </a:t>
            </a:r>
            <a:r>
              <a:rPr lang="en-US" sz="2400" b="1" i="1">
                <a:latin typeface="VNI-Times" charset="0"/>
                <a:cs typeface="Courier New" charset="0"/>
              </a:rPr>
              <a:t>logical_file_name</a:t>
            </a:r>
            <a:r>
              <a:rPr lang="en-US" sz="2400" b="1">
                <a:latin typeface="VNI-Times" charset="0"/>
                <a:cs typeface="Courier New" charset="0"/>
              </a:rPr>
              <a:t>,</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FILENAME</a:t>
            </a:r>
            <a:r>
              <a:rPr lang="en-US" sz="2400" b="1">
                <a:latin typeface="VNI-Times" charset="0"/>
                <a:cs typeface="Courier New" charset="0"/>
              </a:rPr>
              <a:t> = </a:t>
            </a:r>
            <a:r>
              <a:rPr lang="ja-JP" altLang="en-US" sz="2400" b="1">
                <a:latin typeface="Courier New" charset="0"/>
                <a:cs typeface="Courier New" charset="0"/>
              </a:rPr>
              <a:t>‘</a:t>
            </a:r>
            <a:r>
              <a:rPr lang="en-US" sz="2400" b="1" i="1">
                <a:latin typeface="VNI-Times" charset="0"/>
                <a:cs typeface="Courier New" charset="0"/>
              </a:rPr>
              <a:t>path\filename.mdf',</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SIZE </a:t>
            </a:r>
            <a:r>
              <a:rPr lang="en-US" sz="2400" b="1">
                <a:latin typeface="VNI-Times" charset="0"/>
                <a:cs typeface="Courier New" charset="0"/>
              </a:rPr>
              <a:t>= </a:t>
            </a:r>
            <a:r>
              <a:rPr lang="en-US" sz="2400" b="1" i="1">
                <a:latin typeface="VNI-Times" charset="0"/>
                <a:cs typeface="Courier New" charset="0"/>
              </a:rPr>
              <a:t>size</a:t>
            </a:r>
            <a:r>
              <a:rPr lang="en-US" sz="2400" b="1">
                <a:latin typeface="VNI-Times" charset="0"/>
                <a:cs typeface="Courier New" charset="0"/>
              </a:rPr>
              <a:t>,</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MAXSIZE</a:t>
            </a:r>
            <a:r>
              <a:rPr lang="en-US" sz="2400" b="1">
                <a:latin typeface="VNI-Times" charset="0"/>
                <a:cs typeface="Courier New" charset="0"/>
              </a:rPr>
              <a:t> = </a:t>
            </a:r>
            <a:r>
              <a:rPr lang="en-US" sz="2400" b="1" i="1">
                <a:latin typeface="VNI-Times" charset="0"/>
                <a:cs typeface="Courier New" charset="0"/>
              </a:rPr>
              <a:t>maxsize</a:t>
            </a:r>
            <a:r>
              <a:rPr lang="en-US" sz="2400" b="1">
                <a:latin typeface="VNI-Times" charset="0"/>
                <a:cs typeface="Courier New" charset="0"/>
              </a:rPr>
              <a:t>,</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FILEGROWTH</a:t>
            </a:r>
            <a:r>
              <a:rPr lang="en-US" sz="2400" b="1">
                <a:latin typeface="VNI-Times" charset="0"/>
                <a:cs typeface="Courier New" charset="0"/>
              </a:rPr>
              <a:t> = </a:t>
            </a:r>
            <a:r>
              <a:rPr lang="en-US" sz="2400" b="1" i="1">
                <a:latin typeface="VNI-Times" charset="0"/>
                <a:cs typeface="Courier New" charset="0"/>
              </a:rPr>
              <a:t>filegrowth_increment</a:t>
            </a:r>
            <a:r>
              <a:rPr lang="en-US" sz="2400" b="1">
                <a:latin typeface="VNI-Times" charset="0"/>
                <a:cs typeface="Courier New" charset="0"/>
              </a:rPr>
              <a:t> )</a:t>
            </a:r>
          </a:p>
          <a:p>
            <a:pPr eaLnBrk="1" hangingPunct="1">
              <a:lnSpc>
                <a:spcPct val="80000"/>
              </a:lnSpc>
              <a:buFontTx/>
              <a:buNone/>
            </a:pPr>
            <a:r>
              <a:rPr lang="en-US" sz="2400">
                <a:latin typeface="VNI-Times" charset="0"/>
                <a:cs typeface="Courier New" charset="0"/>
              </a:rPr>
              <a:t>LOG ON</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NAME</a:t>
            </a:r>
            <a:r>
              <a:rPr lang="en-US" sz="2400" b="1">
                <a:latin typeface="VNI-Times" charset="0"/>
                <a:cs typeface="Courier New" charset="0"/>
              </a:rPr>
              <a:t> = </a:t>
            </a:r>
            <a:r>
              <a:rPr lang="en-US" sz="2400" b="1" i="1">
                <a:latin typeface="VNI-Times" charset="0"/>
                <a:cs typeface="Courier New" charset="0"/>
              </a:rPr>
              <a:t>logical_file_name</a:t>
            </a:r>
            <a:r>
              <a:rPr lang="en-US" sz="2400" b="1">
                <a:latin typeface="VNI-Times" charset="0"/>
                <a:cs typeface="Courier New" charset="0"/>
              </a:rPr>
              <a:t>,</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FILENAME</a:t>
            </a:r>
            <a:r>
              <a:rPr lang="en-US" sz="2400" b="1">
                <a:latin typeface="VNI-Times" charset="0"/>
                <a:cs typeface="Courier New" charset="0"/>
              </a:rPr>
              <a:t> = </a:t>
            </a:r>
            <a:r>
              <a:rPr lang="ja-JP" altLang="en-US" sz="2400" b="1" i="1">
                <a:latin typeface="Courier New" charset="0"/>
                <a:cs typeface="Courier New" charset="0"/>
              </a:rPr>
              <a:t>‘</a:t>
            </a:r>
            <a:r>
              <a:rPr lang="en-US" sz="2400" b="1" i="1">
                <a:latin typeface="VNI-Times" charset="0"/>
                <a:cs typeface="Courier New" charset="0"/>
              </a:rPr>
              <a:t>path\filename.ldf',</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SIZE =</a:t>
            </a:r>
            <a:r>
              <a:rPr lang="en-US" sz="2400" b="1">
                <a:latin typeface="VNI-Times" charset="0"/>
                <a:cs typeface="Courier New" charset="0"/>
              </a:rPr>
              <a:t> </a:t>
            </a:r>
            <a:r>
              <a:rPr lang="en-US" sz="2400" b="1" i="1">
                <a:latin typeface="VNI-Times" charset="0"/>
                <a:cs typeface="Courier New" charset="0"/>
              </a:rPr>
              <a:t>size,</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MAXSIZE =</a:t>
            </a:r>
            <a:r>
              <a:rPr lang="en-US" sz="2400" b="1">
                <a:latin typeface="VNI-Times" charset="0"/>
                <a:cs typeface="Courier New" charset="0"/>
              </a:rPr>
              <a:t> </a:t>
            </a:r>
            <a:r>
              <a:rPr lang="en-US" sz="2400" b="1" i="1">
                <a:latin typeface="VNI-Times" charset="0"/>
                <a:cs typeface="Courier New" charset="0"/>
              </a:rPr>
              <a:t>maxsize</a:t>
            </a:r>
            <a:r>
              <a:rPr lang="en-US" sz="2400" b="1">
                <a:latin typeface="VNI-Times" charset="0"/>
                <a:cs typeface="Courier New" charset="0"/>
              </a:rPr>
              <a:t>,</a:t>
            </a:r>
          </a:p>
          <a:p>
            <a:pPr eaLnBrk="1" hangingPunct="1">
              <a:lnSpc>
                <a:spcPct val="80000"/>
              </a:lnSpc>
              <a:buFontTx/>
              <a:buNone/>
            </a:pPr>
            <a:r>
              <a:rPr lang="en-US" sz="2400" b="1">
                <a:latin typeface="VNI-Times" charset="0"/>
                <a:cs typeface="Courier New" charset="0"/>
              </a:rPr>
              <a:t>  	</a:t>
            </a:r>
            <a:r>
              <a:rPr lang="en-US" sz="2400">
                <a:latin typeface="VNI-Times" charset="0"/>
                <a:cs typeface="Courier New" charset="0"/>
              </a:rPr>
              <a:t>FILEGROWTH =</a:t>
            </a:r>
            <a:r>
              <a:rPr lang="en-US" sz="2400" b="1">
                <a:latin typeface="VNI-Times" charset="0"/>
                <a:cs typeface="Courier New" charset="0"/>
              </a:rPr>
              <a:t> </a:t>
            </a:r>
            <a:r>
              <a:rPr lang="en-US" sz="2400" b="1" i="1">
                <a:latin typeface="VNI-Times" charset="0"/>
                <a:cs typeface="Courier New" charset="0"/>
              </a:rPr>
              <a:t>filegrowth_increment )</a:t>
            </a:r>
            <a:r>
              <a:rPr lang="en-US" sz="2400" b="1">
                <a:latin typeface="Arial" charset="0"/>
              </a:rPr>
              <a:t> </a:t>
            </a:r>
          </a:p>
        </p:txBody>
      </p:sp>
    </p:spTree>
    <p:extLst>
      <p:ext uri="{BB962C8B-B14F-4D97-AF65-F5344CB8AC3E}">
        <p14:creationId xmlns:p14="http://schemas.microsoft.com/office/powerpoint/2010/main" val="1553922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algn="l" eaLnBrk="1" hangingPunct="1"/>
            <a:r>
              <a:rPr lang="en-US">
                <a:solidFill>
                  <a:schemeClr val="tx1"/>
                </a:solidFill>
                <a:latin typeface="Arial" charset="0"/>
              </a:rPr>
              <a:t>b/</a:t>
            </a:r>
            <a:r>
              <a:rPr lang="en-US">
                <a:solidFill>
                  <a:srgbClr val="3333FF"/>
                </a:solidFill>
                <a:latin typeface="Arial" charset="0"/>
              </a:rPr>
              <a:t> </a:t>
            </a:r>
            <a:r>
              <a:rPr lang="en-US">
                <a:latin typeface="Arial" charset="0"/>
              </a:rPr>
              <a:t>Sử dụng </a:t>
            </a:r>
            <a:r>
              <a:rPr lang="en-US">
                <a:solidFill>
                  <a:srgbClr val="3333FF"/>
                </a:solidFill>
                <a:latin typeface="Arial" charset="0"/>
              </a:rPr>
              <a:t>Query Analyzer</a:t>
            </a:r>
            <a:r>
              <a:rPr lang="en-US" sz="2400">
                <a:latin typeface="Arial" charset="0"/>
              </a:rPr>
              <a:t> </a:t>
            </a:r>
            <a:r>
              <a:rPr lang="en-US" sz="2400">
                <a:solidFill>
                  <a:srgbClr val="3333FF"/>
                </a:solidFill>
                <a:latin typeface="Arial" charset="0"/>
              </a:rPr>
              <a:t/>
            </a:r>
            <a:br>
              <a:rPr lang="en-US" sz="2400">
                <a:solidFill>
                  <a:srgbClr val="3333FF"/>
                </a:solidFill>
                <a:latin typeface="Arial" charset="0"/>
              </a:rPr>
            </a:br>
            <a:endParaRPr lang="en-US" sz="2400">
              <a:solidFill>
                <a:srgbClr val="3333FF"/>
              </a:solidFill>
              <a:latin typeface="Arial" charset="0"/>
            </a:endParaRPr>
          </a:p>
        </p:txBody>
      </p:sp>
      <p:sp>
        <p:nvSpPr>
          <p:cNvPr id="32771" name="Rectangle 3"/>
          <p:cNvSpPr>
            <a:spLocks noGrp="1" noChangeArrowheads="1"/>
          </p:cNvSpPr>
          <p:nvPr>
            <p:ph type="body" idx="1"/>
          </p:nvPr>
        </p:nvSpPr>
        <p:spPr>
          <a:xfrm>
            <a:off x="457200" y="990600"/>
            <a:ext cx="8458200" cy="5715000"/>
          </a:xfrm>
        </p:spPr>
        <p:txBody>
          <a:bodyPr>
            <a:normAutofit lnSpcReduction="10000"/>
          </a:bodyPr>
          <a:lstStyle/>
          <a:p>
            <a:pPr eaLnBrk="1" hangingPunct="1">
              <a:lnSpc>
                <a:spcPct val="80000"/>
              </a:lnSpc>
              <a:buFontTx/>
              <a:buNone/>
            </a:pPr>
            <a:r>
              <a:rPr lang="en-US" sz="2800">
                <a:latin typeface="Arial" charset="0"/>
              </a:rPr>
              <a:t>Ví dụ:</a:t>
            </a:r>
          </a:p>
          <a:p>
            <a:pPr eaLnBrk="1" hangingPunct="1">
              <a:lnSpc>
                <a:spcPct val="80000"/>
              </a:lnSpc>
              <a:buFontTx/>
              <a:buNone/>
            </a:pPr>
            <a:r>
              <a:rPr lang="en-US" sz="2800">
                <a:latin typeface="Arial" charset="0"/>
              </a:rPr>
              <a:t>CREATE DATABASE </a:t>
            </a:r>
            <a:r>
              <a:rPr lang="en-US" sz="2800">
                <a:solidFill>
                  <a:srgbClr val="3333FF"/>
                </a:solidFill>
                <a:latin typeface="Arial" charset="0"/>
              </a:rPr>
              <a:t>TEST</a:t>
            </a:r>
          </a:p>
          <a:p>
            <a:pPr eaLnBrk="1" hangingPunct="1">
              <a:lnSpc>
                <a:spcPct val="80000"/>
              </a:lnSpc>
              <a:buFontTx/>
              <a:buNone/>
            </a:pPr>
            <a:r>
              <a:rPr lang="en-US" sz="2800">
                <a:latin typeface="Arial" charset="0"/>
              </a:rPr>
              <a:t>ON PRIMARY </a:t>
            </a:r>
          </a:p>
          <a:p>
            <a:pPr eaLnBrk="1" hangingPunct="1">
              <a:lnSpc>
                <a:spcPct val="80000"/>
              </a:lnSpc>
              <a:buFontTx/>
              <a:buNone/>
            </a:pPr>
            <a:r>
              <a:rPr lang="en-US" sz="2800">
                <a:latin typeface="Arial" charset="0"/>
              </a:rPr>
              <a:t>	(NAME=TEST_DATA,</a:t>
            </a:r>
          </a:p>
          <a:p>
            <a:pPr eaLnBrk="1" hangingPunct="1">
              <a:lnSpc>
                <a:spcPct val="80000"/>
              </a:lnSpc>
              <a:buFontTx/>
              <a:buNone/>
            </a:pPr>
            <a:r>
              <a:rPr lang="en-US" sz="2800">
                <a:latin typeface="Arial" charset="0"/>
              </a:rPr>
              <a:t>     FILENAME=</a:t>
            </a:r>
            <a:r>
              <a:rPr lang="ja-JP" altLang="en-US" sz="2800">
                <a:latin typeface="Arial" charset="0"/>
              </a:rPr>
              <a:t>‘</a:t>
            </a:r>
            <a:r>
              <a:rPr lang="en-US" sz="2800">
                <a:latin typeface="Arial" charset="0"/>
              </a:rPr>
              <a:t>D:\TEST_DATA.MDF',</a:t>
            </a:r>
          </a:p>
          <a:p>
            <a:pPr eaLnBrk="1" hangingPunct="1">
              <a:lnSpc>
                <a:spcPct val="80000"/>
              </a:lnSpc>
              <a:buFontTx/>
              <a:buNone/>
            </a:pPr>
            <a:r>
              <a:rPr lang="en-US" sz="2800">
                <a:latin typeface="Arial" charset="0"/>
              </a:rPr>
              <a:t>	  SIZE=50MB,</a:t>
            </a:r>
          </a:p>
          <a:p>
            <a:pPr eaLnBrk="1" hangingPunct="1">
              <a:lnSpc>
                <a:spcPct val="80000"/>
              </a:lnSpc>
              <a:buFontTx/>
              <a:buNone/>
            </a:pPr>
            <a:r>
              <a:rPr lang="en-US" sz="2800">
                <a:latin typeface="Arial" charset="0"/>
              </a:rPr>
              <a:t>	  MAXSIZE=200MB,</a:t>
            </a:r>
          </a:p>
          <a:p>
            <a:pPr eaLnBrk="1" hangingPunct="1">
              <a:lnSpc>
                <a:spcPct val="80000"/>
              </a:lnSpc>
              <a:buFontTx/>
              <a:buNone/>
            </a:pPr>
            <a:r>
              <a:rPr lang="en-US" sz="2800">
                <a:latin typeface="Arial" charset="0"/>
              </a:rPr>
              <a:t>	  FILEGROWTH=10%)</a:t>
            </a:r>
          </a:p>
          <a:p>
            <a:pPr eaLnBrk="1" hangingPunct="1">
              <a:lnSpc>
                <a:spcPct val="80000"/>
              </a:lnSpc>
              <a:buFontTx/>
              <a:buNone/>
            </a:pPr>
            <a:r>
              <a:rPr lang="en-US" sz="2800">
                <a:latin typeface="Arial" charset="0"/>
              </a:rPr>
              <a:t>LOG ON</a:t>
            </a:r>
          </a:p>
          <a:p>
            <a:pPr eaLnBrk="1" hangingPunct="1">
              <a:lnSpc>
                <a:spcPct val="80000"/>
              </a:lnSpc>
              <a:buFontTx/>
              <a:buNone/>
            </a:pPr>
            <a:r>
              <a:rPr lang="en-US" sz="2800">
                <a:latin typeface="Arial" charset="0"/>
              </a:rPr>
              <a:t>	(NAME=TEST_LOG,</a:t>
            </a:r>
          </a:p>
          <a:p>
            <a:pPr eaLnBrk="1" hangingPunct="1">
              <a:lnSpc>
                <a:spcPct val="80000"/>
              </a:lnSpc>
              <a:buFontTx/>
              <a:buNone/>
            </a:pPr>
            <a:r>
              <a:rPr lang="en-US" sz="2800">
                <a:latin typeface="Arial" charset="0"/>
              </a:rPr>
              <a:t>     FILENAME=</a:t>
            </a:r>
            <a:r>
              <a:rPr lang="ja-JP" altLang="en-US" sz="2800">
                <a:latin typeface="Arial" charset="0"/>
              </a:rPr>
              <a:t>‘</a:t>
            </a:r>
            <a:r>
              <a:rPr lang="en-US" sz="2800">
                <a:latin typeface="Arial" charset="0"/>
              </a:rPr>
              <a:t>D:\TEST_LOG.LDF',</a:t>
            </a:r>
          </a:p>
          <a:p>
            <a:pPr eaLnBrk="1" hangingPunct="1">
              <a:lnSpc>
                <a:spcPct val="80000"/>
              </a:lnSpc>
              <a:buFontTx/>
              <a:buNone/>
            </a:pPr>
            <a:r>
              <a:rPr lang="en-US" sz="2800">
                <a:latin typeface="Arial" charset="0"/>
              </a:rPr>
              <a:t>	  SIZE=10MB,</a:t>
            </a:r>
          </a:p>
          <a:p>
            <a:pPr eaLnBrk="1" hangingPunct="1">
              <a:lnSpc>
                <a:spcPct val="80000"/>
              </a:lnSpc>
              <a:buFontTx/>
              <a:buNone/>
            </a:pPr>
            <a:r>
              <a:rPr lang="en-US" sz="2800">
                <a:latin typeface="Arial" charset="0"/>
              </a:rPr>
              <a:t>	  MAXSIZE=UNLIMITED,</a:t>
            </a:r>
          </a:p>
          <a:p>
            <a:pPr eaLnBrk="1" hangingPunct="1">
              <a:lnSpc>
                <a:spcPct val="80000"/>
              </a:lnSpc>
              <a:buFontTx/>
              <a:buNone/>
            </a:pPr>
            <a:r>
              <a:rPr lang="en-US" sz="2800">
                <a:latin typeface="Arial" charset="0"/>
              </a:rPr>
              <a:t>	  FILEGROWTH=5MB)</a:t>
            </a:r>
          </a:p>
        </p:txBody>
      </p:sp>
    </p:spTree>
    <p:extLst>
      <p:ext uri="{BB962C8B-B14F-4D97-AF65-F5344CB8AC3E}">
        <p14:creationId xmlns:p14="http://schemas.microsoft.com/office/powerpoint/2010/main" val="3577456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algn="l" eaLnBrk="1" hangingPunct="1"/>
            <a:r>
              <a:rPr lang="en-US">
                <a:solidFill>
                  <a:schemeClr val="tx1"/>
                </a:solidFill>
                <a:latin typeface="Arial" charset="0"/>
              </a:rPr>
              <a:t>b/</a:t>
            </a:r>
            <a:r>
              <a:rPr lang="en-US">
                <a:solidFill>
                  <a:srgbClr val="3333FF"/>
                </a:solidFill>
                <a:latin typeface="Arial" charset="0"/>
              </a:rPr>
              <a:t> </a:t>
            </a:r>
            <a:r>
              <a:rPr lang="en-US">
                <a:latin typeface="Arial" charset="0"/>
              </a:rPr>
              <a:t>Sử dụng </a:t>
            </a:r>
            <a:r>
              <a:rPr lang="en-US">
                <a:solidFill>
                  <a:srgbClr val="3333FF"/>
                </a:solidFill>
                <a:latin typeface="Arial" charset="0"/>
              </a:rPr>
              <a:t>Query Analyzer</a:t>
            </a:r>
            <a:r>
              <a:rPr lang="en-US" sz="2400">
                <a:latin typeface="Arial" charset="0"/>
              </a:rPr>
              <a:t> </a:t>
            </a:r>
            <a:r>
              <a:rPr lang="en-US" sz="2400">
                <a:solidFill>
                  <a:srgbClr val="3333FF"/>
                </a:solidFill>
                <a:latin typeface="Arial" charset="0"/>
              </a:rPr>
              <a:t/>
            </a:r>
            <a:br>
              <a:rPr lang="en-US" sz="2400">
                <a:solidFill>
                  <a:srgbClr val="3333FF"/>
                </a:solidFill>
                <a:latin typeface="Arial" charset="0"/>
              </a:rPr>
            </a:br>
            <a:endParaRPr lang="en-US" sz="2400">
              <a:solidFill>
                <a:srgbClr val="3333FF"/>
              </a:solidFill>
              <a:latin typeface="Arial" charset="0"/>
            </a:endParaRPr>
          </a:p>
        </p:txBody>
      </p:sp>
      <p:sp>
        <p:nvSpPr>
          <p:cNvPr id="33795" name="Rectangle 3"/>
          <p:cNvSpPr>
            <a:spLocks noGrp="1" noChangeArrowheads="1"/>
          </p:cNvSpPr>
          <p:nvPr>
            <p:ph type="body" idx="1"/>
          </p:nvPr>
        </p:nvSpPr>
        <p:spPr>
          <a:xfrm>
            <a:off x="457200" y="1219200"/>
            <a:ext cx="8458200" cy="5486400"/>
          </a:xfrm>
        </p:spPr>
        <p:txBody>
          <a:bodyPr/>
          <a:lstStyle/>
          <a:p>
            <a:pPr eaLnBrk="1" hangingPunct="1">
              <a:buFontTx/>
              <a:buChar char="-"/>
            </a:pPr>
            <a:r>
              <a:rPr lang="en-US">
                <a:latin typeface="Arial" charset="0"/>
              </a:rPr>
              <a:t>Xóa CSDL</a:t>
            </a:r>
          </a:p>
          <a:p>
            <a:pPr eaLnBrk="1" hangingPunct="1">
              <a:buFontTx/>
              <a:buNone/>
            </a:pPr>
            <a:r>
              <a:rPr lang="en-US">
                <a:latin typeface="Arial" charset="0"/>
              </a:rPr>
              <a:t>Drop Database </a:t>
            </a:r>
            <a:r>
              <a:rPr lang="en-US">
                <a:solidFill>
                  <a:srgbClr val="3333FF"/>
                </a:solidFill>
                <a:latin typeface="Arial" charset="0"/>
              </a:rPr>
              <a:t>Tên_database </a:t>
            </a:r>
          </a:p>
          <a:p>
            <a:pPr eaLnBrk="1" hangingPunct="1">
              <a:buFontTx/>
              <a:buNone/>
            </a:pPr>
            <a:r>
              <a:rPr lang="en-US">
                <a:latin typeface="Arial" charset="0"/>
              </a:rPr>
              <a:t>Ví dụ:</a:t>
            </a:r>
          </a:p>
          <a:p>
            <a:pPr eaLnBrk="1" hangingPunct="1">
              <a:buFontTx/>
              <a:buNone/>
            </a:pPr>
            <a:r>
              <a:rPr lang="en-US">
                <a:latin typeface="Arial" charset="0"/>
              </a:rPr>
              <a:t>Drop Database </a:t>
            </a:r>
            <a:r>
              <a:rPr lang="en-US">
                <a:solidFill>
                  <a:srgbClr val="3333FF"/>
                </a:solidFill>
                <a:latin typeface="Arial" charset="0"/>
              </a:rPr>
              <a:t>TEST</a:t>
            </a:r>
          </a:p>
        </p:txBody>
      </p:sp>
    </p:spTree>
    <p:extLst>
      <p:ext uri="{BB962C8B-B14F-4D97-AF65-F5344CB8AC3E}">
        <p14:creationId xmlns:p14="http://schemas.microsoft.com/office/powerpoint/2010/main" val="2128481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en-US" b="1">
              <a:solidFill>
                <a:srgbClr val="3333FF"/>
              </a:solidFill>
              <a:latin typeface="Arial" charset="0"/>
            </a:endParaRPr>
          </a:p>
        </p:txBody>
      </p:sp>
      <p:sp>
        <p:nvSpPr>
          <p:cNvPr id="34819" name="Rectangle 3"/>
          <p:cNvSpPr>
            <a:spLocks noChangeArrowheads="1"/>
          </p:cNvSpPr>
          <p:nvPr/>
        </p:nvSpPr>
        <p:spPr bwMode="auto">
          <a:xfrm>
            <a:off x="1295400" y="1752600"/>
            <a:ext cx="6781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pPr>
            <a:r>
              <a:rPr lang="fr-FR" sz="3200" b="1"/>
              <a:t>NGÔN NGỮ T-SQL</a:t>
            </a:r>
            <a:r>
              <a:rPr lang="en-US" sz="3200"/>
              <a:t> </a:t>
            </a:r>
          </a:p>
        </p:txBody>
      </p:sp>
    </p:spTree>
    <p:extLst>
      <p:ext uri="{BB962C8B-B14F-4D97-AF65-F5344CB8AC3E}">
        <p14:creationId xmlns:p14="http://schemas.microsoft.com/office/powerpoint/2010/main" val="2762309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pPr algn="l" eaLnBrk="1" hangingPunct="1"/>
            <a:r>
              <a:rPr lang="en-US">
                <a:latin typeface="Arial" charset="0"/>
              </a:rPr>
              <a:t>I.Khái niệm</a:t>
            </a:r>
            <a:br>
              <a:rPr lang="en-US">
                <a:latin typeface="Arial" charset="0"/>
              </a:rPr>
            </a:br>
            <a:endParaRPr lang="en-US">
              <a:latin typeface="Arial" charset="0"/>
            </a:endParaRPr>
          </a:p>
        </p:txBody>
      </p:sp>
      <p:sp>
        <p:nvSpPr>
          <p:cNvPr id="35843" name="Rectangle 3"/>
          <p:cNvSpPr>
            <a:spLocks noGrp="1" noChangeArrowheads="1"/>
          </p:cNvSpPr>
          <p:nvPr>
            <p:ph type="body" idx="1"/>
          </p:nvPr>
        </p:nvSpPr>
        <p:spPr/>
        <p:txBody>
          <a:bodyPr/>
          <a:lstStyle/>
          <a:p>
            <a:pPr marL="812800" indent="-812800" eaLnBrk="1" hangingPunct="1">
              <a:lnSpc>
                <a:spcPct val="90000"/>
              </a:lnSpc>
            </a:pPr>
            <a:r>
              <a:rPr lang="en-US" sz="2400">
                <a:latin typeface="Arial" charset="0"/>
              </a:rPr>
              <a:t>SQL là ngôn ngữ truy vấn có cấu trúc</a:t>
            </a:r>
          </a:p>
          <a:p>
            <a:pPr marL="812800" indent="-812800" eaLnBrk="1" hangingPunct="1">
              <a:lnSpc>
                <a:spcPct val="90000"/>
              </a:lnSpc>
            </a:pPr>
            <a:r>
              <a:rPr lang="en-US" sz="2400">
                <a:latin typeface="Arial" charset="0"/>
              </a:rPr>
              <a:t>SQL cho phép bạn truy xuất đến database </a:t>
            </a:r>
          </a:p>
          <a:p>
            <a:pPr marL="812800" indent="-812800" eaLnBrk="1" hangingPunct="1">
              <a:lnSpc>
                <a:spcPct val="90000"/>
              </a:lnSpc>
            </a:pPr>
            <a:r>
              <a:rPr lang="en-US" sz="2400">
                <a:latin typeface="Arial" charset="0"/>
              </a:rPr>
              <a:t>SQL is an ANSI (standard computer language) </a:t>
            </a:r>
          </a:p>
          <a:p>
            <a:pPr marL="812800" indent="-812800" eaLnBrk="1" hangingPunct="1">
              <a:lnSpc>
                <a:spcPct val="90000"/>
              </a:lnSpc>
            </a:pPr>
            <a:r>
              <a:rPr lang="en-US" sz="2400">
                <a:latin typeface="Arial" charset="0"/>
              </a:rPr>
              <a:t>SQL có thể thi hành câu truy vấn dựa trên một database </a:t>
            </a:r>
          </a:p>
          <a:p>
            <a:pPr marL="812800" indent="-812800" eaLnBrk="1" hangingPunct="1">
              <a:lnSpc>
                <a:spcPct val="90000"/>
              </a:lnSpc>
            </a:pPr>
            <a:r>
              <a:rPr lang="en-US" sz="2400">
                <a:latin typeface="Arial" charset="0"/>
              </a:rPr>
              <a:t>SQL có thể lấy dữ liệu từ cơ sở dữ liêu</a:t>
            </a:r>
          </a:p>
          <a:p>
            <a:pPr marL="812800" indent="-812800" eaLnBrk="1" hangingPunct="1">
              <a:lnSpc>
                <a:spcPct val="90000"/>
              </a:lnSpc>
            </a:pPr>
            <a:r>
              <a:rPr lang="en-US" sz="2400">
                <a:latin typeface="Arial" charset="0"/>
              </a:rPr>
              <a:t>SQL có thể thêm mới  mấu tin</a:t>
            </a:r>
          </a:p>
          <a:p>
            <a:pPr marL="812800" indent="-812800" eaLnBrk="1" hangingPunct="1">
              <a:lnSpc>
                <a:spcPct val="90000"/>
              </a:lnSpc>
            </a:pPr>
            <a:r>
              <a:rPr lang="en-US" sz="2400">
                <a:latin typeface="Arial" charset="0"/>
              </a:rPr>
              <a:t>SQL xoá môt bộ mẩu tin </a:t>
            </a:r>
          </a:p>
          <a:p>
            <a:pPr marL="812800" indent="-812800" eaLnBrk="1" hangingPunct="1">
              <a:lnSpc>
                <a:spcPct val="90000"/>
              </a:lnSpc>
            </a:pPr>
            <a:r>
              <a:rPr lang="en-US" sz="2400">
                <a:latin typeface="Arial" charset="0"/>
              </a:rPr>
              <a:t>SQL cập nhật mẩu tin </a:t>
            </a:r>
          </a:p>
          <a:p>
            <a:pPr marL="812800" indent="-812800" eaLnBrk="1" hangingPunct="1">
              <a:lnSpc>
                <a:spcPct val="90000"/>
              </a:lnSpc>
            </a:pPr>
            <a:r>
              <a:rPr lang="en-US" sz="2400">
                <a:latin typeface="Arial" charset="0"/>
              </a:rPr>
              <a:t>SQL dễ học</a:t>
            </a:r>
          </a:p>
        </p:txBody>
      </p:sp>
    </p:spTree>
    <p:extLst>
      <p:ext uri="{BB962C8B-B14F-4D97-AF65-F5344CB8AC3E}">
        <p14:creationId xmlns:p14="http://schemas.microsoft.com/office/powerpoint/2010/main" val="31307769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en-US">
              <a:latin typeface="Arial" charset="0"/>
            </a:endParaRPr>
          </a:p>
        </p:txBody>
      </p:sp>
      <p:sp>
        <p:nvSpPr>
          <p:cNvPr id="36867" name="Rectangle 3"/>
          <p:cNvSpPr>
            <a:spLocks noGrp="1" noChangeArrowheads="1"/>
          </p:cNvSpPr>
          <p:nvPr>
            <p:ph type="body" idx="1"/>
          </p:nvPr>
        </p:nvSpPr>
        <p:spPr/>
        <p:txBody>
          <a:bodyPr/>
          <a:lstStyle/>
          <a:p>
            <a:pPr marL="55563" indent="-55563" eaLnBrk="1" hangingPunct="1">
              <a:buFontTx/>
              <a:buNone/>
            </a:pPr>
            <a:r>
              <a:rPr lang="en-US">
                <a:latin typeface="Arial" charset="0"/>
              </a:rPr>
              <a:t>    </a:t>
            </a:r>
            <a:r>
              <a:rPr lang="en-US">
                <a:solidFill>
                  <a:srgbClr val="3333FF"/>
                </a:solidFill>
                <a:latin typeface="Arial" charset="0"/>
              </a:rPr>
              <a:t>Transact-SQL (T-SQL)</a:t>
            </a:r>
            <a:r>
              <a:rPr lang="en-US">
                <a:latin typeface="Arial" charset="0"/>
              </a:rPr>
              <a:t> là ngôn ngữ SQL mở rộng dựa trên SQL chuẩn của ISO (International Organization for Standardization) và ANSI (American National Standards Institute) được sử dụng trong SQL Server khác với P-SQL (Procedural-SQL) dùng trong Oracle.</a:t>
            </a:r>
            <a:br>
              <a:rPr lang="en-US">
                <a:latin typeface="Arial" charset="0"/>
              </a:rPr>
            </a:br>
            <a:r>
              <a:rPr lang="en-US">
                <a:latin typeface="Arial" charset="0"/>
              </a:rPr>
              <a:t/>
            </a:r>
            <a:br>
              <a:rPr lang="en-US">
                <a:latin typeface="Arial" charset="0"/>
              </a:rPr>
            </a:br>
            <a:endParaRPr lang="en-US">
              <a:latin typeface="Arial" charset="0"/>
            </a:endParaRPr>
          </a:p>
        </p:txBody>
      </p:sp>
    </p:spTree>
    <p:extLst>
      <p:ext uri="{BB962C8B-B14F-4D97-AF65-F5344CB8AC3E}">
        <p14:creationId xmlns:p14="http://schemas.microsoft.com/office/powerpoint/2010/main" val="34746679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algn="l" eaLnBrk="1" hangingPunct="1"/>
            <a:r>
              <a:rPr lang="en-US">
                <a:latin typeface="Arial" charset="0"/>
              </a:rPr>
              <a:t>II. Ngôn ngữ T-SQL</a:t>
            </a:r>
          </a:p>
        </p:txBody>
      </p:sp>
      <p:sp>
        <p:nvSpPr>
          <p:cNvPr id="37891" name="Rectangle 3"/>
          <p:cNvSpPr>
            <a:spLocks noGrp="1" noChangeArrowheads="1"/>
          </p:cNvSpPr>
          <p:nvPr>
            <p:ph type="body" idx="1"/>
          </p:nvPr>
        </p:nvSpPr>
        <p:spPr>
          <a:xfrm>
            <a:off x="457200" y="1066800"/>
            <a:ext cx="8229600" cy="5059363"/>
          </a:xfrm>
        </p:spPr>
        <p:txBody>
          <a:bodyPr/>
          <a:lstStyle/>
          <a:p>
            <a:pPr marL="285750" indent="-285750" eaLnBrk="1" hangingPunct="1">
              <a:lnSpc>
                <a:spcPct val="80000"/>
              </a:lnSpc>
              <a:buFontTx/>
              <a:buNone/>
            </a:pPr>
            <a:r>
              <a:rPr lang="en-US" sz="2800" u="sng">
                <a:latin typeface="Arial" charset="0"/>
              </a:rPr>
              <a:t>Phân loại</a:t>
            </a:r>
            <a:r>
              <a:rPr lang="en-US" sz="2800">
                <a:latin typeface="Arial" charset="0"/>
              </a:rPr>
              <a:t>: ngôn ngữ T-SQL được chia thành các loại sau</a:t>
            </a:r>
          </a:p>
          <a:p>
            <a:pPr marL="285750" indent="-285750" eaLnBrk="1" hangingPunct="1">
              <a:lnSpc>
                <a:spcPct val="80000"/>
              </a:lnSpc>
            </a:pPr>
            <a:r>
              <a:rPr lang="en-US" sz="2800">
                <a:solidFill>
                  <a:srgbClr val="3333FF"/>
                </a:solidFill>
                <a:latin typeface="Arial" charset="0"/>
              </a:rPr>
              <a:t>Ngôn ngữ định nghĩa dữ liệu (DDL – data definition language)</a:t>
            </a:r>
          </a:p>
          <a:p>
            <a:pPr marL="285750" indent="-285750" eaLnBrk="1" hangingPunct="1">
              <a:lnSpc>
                <a:spcPct val="80000"/>
              </a:lnSpc>
              <a:buFontTx/>
              <a:buNone/>
            </a:pPr>
            <a:r>
              <a:rPr lang="en-US" sz="2800">
                <a:latin typeface="Arial" charset="0"/>
              </a:rPr>
              <a:t>  Ðây là những lệnh dùng để quản lý các thuộc tính của một database như định nghĩa các hàng hoặc cột của một table, hay vị trí data file của một database...thường có dạng</a:t>
            </a:r>
            <a:br>
              <a:rPr lang="en-US" sz="2800">
                <a:latin typeface="Arial" charset="0"/>
              </a:rPr>
            </a:br>
            <a:r>
              <a:rPr lang="en-US" sz="2800">
                <a:latin typeface="Arial" charset="0"/>
              </a:rPr>
              <a:t/>
            </a:r>
            <a:br>
              <a:rPr lang="en-US" sz="2800">
                <a:latin typeface="Arial" charset="0"/>
              </a:rPr>
            </a:br>
            <a:r>
              <a:rPr lang="en-US" sz="2800">
                <a:latin typeface="Arial" charset="0"/>
              </a:rPr>
              <a:t>* Create object_Name</a:t>
            </a:r>
            <a:br>
              <a:rPr lang="en-US" sz="2800">
                <a:latin typeface="Arial" charset="0"/>
              </a:rPr>
            </a:br>
            <a:r>
              <a:rPr lang="en-US" sz="2800">
                <a:latin typeface="Arial" charset="0"/>
              </a:rPr>
              <a:t>* Alter object_Name</a:t>
            </a:r>
            <a:br>
              <a:rPr lang="en-US" sz="2800">
                <a:latin typeface="Arial" charset="0"/>
              </a:rPr>
            </a:br>
            <a:r>
              <a:rPr lang="en-US" sz="2800">
                <a:latin typeface="Arial" charset="0"/>
              </a:rPr>
              <a:t>* Drop object_Name</a:t>
            </a:r>
            <a:br>
              <a:rPr lang="en-US" sz="2800">
                <a:latin typeface="Arial" charset="0"/>
              </a:rPr>
            </a:br>
            <a:r>
              <a:rPr lang="en-US" sz="2800">
                <a:latin typeface="Arial" charset="0"/>
              </a:rPr>
              <a:t/>
            </a:r>
            <a:br>
              <a:rPr lang="en-US" sz="2800">
                <a:latin typeface="Arial" charset="0"/>
              </a:rPr>
            </a:br>
            <a:endParaRPr lang="en-US" sz="2800">
              <a:latin typeface="Arial" charset="0"/>
            </a:endParaRPr>
          </a:p>
          <a:p>
            <a:pPr marL="2163763" lvl="2" indent="-609600" eaLnBrk="1" hangingPunct="1">
              <a:lnSpc>
                <a:spcPct val="80000"/>
              </a:lnSpc>
            </a:pPr>
            <a:endParaRPr lang="en-US" sz="2000">
              <a:latin typeface="Arial" charset="0"/>
            </a:endParaRPr>
          </a:p>
        </p:txBody>
      </p:sp>
    </p:spTree>
    <p:extLst>
      <p:ext uri="{BB962C8B-B14F-4D97-AF65-F5344CB8AC3E}">
        <p14:creationId xmlns:p14="http://schemas.microsoft.com/office/powerpoint/2010/main" val="1395218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endParaRPr lang="en-US">
              <a:latin typeface="Arial" charset="0"/>
            </a:endParaRPr>
          </a:p>
        </p:txBody>
      </p:sp>
      <p:sp>
        <p:nvSpPr>
          <p:cNvPr id="38915" name="Rectangle 3"/>
          <p:cNvSpPr>
            <a:spLocks noGrp="1" noChangeArrowheads="1"/>
          </p:cNvSpPr>
          <p:nvPr>
            <p:ph type="body" idx="1"/>
          </p:nvPr>
        </p:nvSpPr>
        <p:spPr/>
        <p:txBody>
          <a:bodyPr/>
          <a:lstStyle/>
          <a:p>
            <a:pPr eaLnBrk="1" hangingPunct="1"/>
            <a:r>
              <a:rPr lang="en-US">
                <a:solidFill>
                  <a:srgbClr val="3333FF"/>
                </a:solidFill>
                <a:latin typeface="Arial" charset="0"/>
              </a:rPr>
              <a:t>Ngôn ngữ thao tác dữ liệu (DML – Data manipulation language)</a:t>
            </a:r>
          </a:p>
          <a:p>
            <a:pPr marL="461963" lvl="1" indent="-4763" eaLnBrk="1" hangingPunct="1">
              <a:buFontTx/>
              <a:buNone/>
            </a:pPr>
            <a:r>
              <a:rPr lang="en-US">
                <a:latin typeface="Arial" charset="0"/>
              </a:rPr>
              <a:t>Ðây là những lệnh phổ biến dùng để xử lý data như Select, Update, Insert, Delete</a:t>
            </a:r>
            <a:br>
              <a:rPr lang="en-US">
                <a:latin typeface="Arial" charset="0"/>
              </a:rPr>
            </a:br>
            <a:r>
              <a:rPr lang="en-US">
                <a:latin typeface="Arial" charset="0"/>
              </a:rPr>
              <a:t/>
            </a:r>
            <a:br>
              <a:rPr lang="en-US">
                <a:latin typeface="Arial" charset="0"/>
              </a:rPr>
            </a:br>
            <a:endParaRPr lang="en-US">
              <a:latin typeface="Arial" charset="0"/>
            </a:endParaRPr>
          </a:p>
        </p:txBody>
      </p:sp>
    </p:spTree>
    <p:extLst>
      <p:ext uri="{BB962C8B-B14F-4D97-AF65-F5344CB8AC3E}">
        <p14:creationId xmlns:p14="http://schemas.microsoft.com/office/powerpoint/2010/main" val="31683656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endParaRPr lang="en-US">
              <a:latin typeface="Arial" charset="0"/>
            </a:endParaRPr>
          </a:p>
        </p:txBody>
      </p:sp>
      <p:sp>
        <p:nvSpPr>
          <p:cNvPr id="39939" name="Rectangle 3"/>
          <p:cNvSpPr>
            <a:spLocks noGrp="1" noChangeArrowheads="1"/>
          </p:cNvSpPr>
          <p:nvPr>
            <p:ph type="body" idx="1"/>
          </p:nvPr>
        </p:nvSpPr>
        <p:spPr/>
        <p:txBody>
          <a:bodyPr>
            <a:normAutofit lnSpcReduction="10000"/>
          </a:bodyPr>
          <a:lstStyle/>
          <a:p>
            <a:pPr eaLnBrk="1" hangingPunct="1"/>
            <a:r>
              <a:rPr lang="en-US" dirty="0" err="1">
                <a:solidFill>
                  <a:srgbClr val="3333FF"/>
                </a:solidFill>
                <a:latin typeface="Arial" charset="0"/>
              </a:rPr>
              <a:t>Ngôn</a:t>
            </a:r>
            <a:r>
              <a:rPr lang="en-US" dirty="0">
                <a:solidFill>
                  <a:srgbClr val="3333FF"/>
                </a:solidFill>
                <a:latin typeface="Arial" charset="0"/>
              </a:rPr>
              <a:t> </a:t>
            </a:r>
            <a:r>
              <a:rPr lang="en-US" dirty="0" err="1">
                <a:solidFill>
                  <a:srgbClr val="3333FF"/>
                </a:solidFill>
                <a:latin typeface="Arial" charset="0"/>
              </a:rPr>
              <a:t>ngữ</a:t>
            </a:r>
            <a:r>
              <a:rPr lang="en-US" dirty="0">
                <a:solidFill>
                  <a:srgbClr val="3333FF"/>
                </a:solidFill>
                <a:latin typeface="Arial" charset="0"/>
              </a:rPr>
              <a:t> </a:t>
            </a:r>
            <a:r>
              <a:rPr lang="en-US" dirty="0" err="1">
                <a:solidFill>
                  <a:srgbClr val="3333FF"/>
                </a:solidFill>
                <a:latin typeface="Arial" charset="0"/>
              </a:rPr>
              <a:t>điều</a:t>
            </a:r>
            <a:r>
              <a:rPr lang="en-US" dirty="0">
                <a:solidFill>
                  <a:srgbClr val="3333FF"/>
                </a:solidFill>
                <a:latin typeface="Arial" charset="0"/>
              </a:rPr>
              <a:t> </a:t>
            </a:r>
            <a:r>
              <a:rPr lang="en-US" dirty="0" err="1">
                <a:solidFill>
                  <a:srgbClr val="3333FF"/>
                </a:solidFill>
                <a:latin typeface="Arial" charset="0"/>
              </a:rPr>
              <a:t>khiển</a:t>
            </a:r>
            <a:r>
              <a:rPr lang="en-US" dirty="0">
                <a:solidFill>
                  <a:srgbClr val="3333FF"/>
                </a:solidFill>
                <a:latin typeface="Arial" charset="0"/>
              </a:rPr>
              <a:t> </a:t>
            </a:r>
            <a:r>
              <a:rPr lang="en-US" dirty="0" err="1">
                <a:solidFill>
                  <a:srgbClr val="3333FF"/>
                </a:solidFill>
                <a:latin typeface="Arial" charset="0"/>
              </a:rPr>
              <a:t>dữ</a:t>
            </a:r>
            <a:r>
              <a:rPr lang="en-US" dirty="0">
                <a:solidFill>
                  <a:srgbClr val="3333FF"/>
                </a:solidFill>
                <a:latin typeface="Arial" charset="0"/>
              </a:rPr>
              <a:t> </a:t>
            </a:r>
            <a:r>
              <a:rPr lang="en-US" dirty="0" err="1">
                <a:solidFill>
                  <a:srgbClr val="3333FF"/>
                </a:solidFill>
                <a:latin typeface="Arial" charset="0"/>
              </a:rPr>
              <a:t>liệu</a:t>
            </a:r>
            <a:r>
              <a:rPr lang="en-US" dirty="0">
                <a:solidFill>
                  <a:srgbClr val="3333FF"/>
                </a:solidFill>
                <a:latin typeface="Arial" charset="0"/>
              </a:rPr>
              <a:t> (DCL – Data control language)</a:t>
            </a:r>
          </a:p>
          <a:p>
            <a:pPr marL="461963" lvl="1" indent="-4763" eaLnBrk="1" hangingPunct="1">
              <a:buFontTx/>
              <a:buNone/>
            </a:pPr>
            <a:r>
              <a:rPr lang="en-US" dirty="0" err="1">
                <a:latin typeface="Arial" charset="0"/>
              </a:rPr>
              <a:t>Ðây</a:t>
            </a:r>
            <a:r>
              <a:rPr lang="en-US" dirty="0">
                <a:latin typeface="Arial" charset="0"/>
              </a:rPr>
              <a:t> </a:t>
            </a:r>
            <a:r>
              <a:rPr lang="en-US" dirty="0" err="1">
                <a:latin typeface="Arial" charset="0"/>
              </a:rPr>
              <a:t>là</a:t>
            </a:r>
            <a:r>
              <a:rPr lang="en-US" dirty="0">
                <a:latin typeface="Arial" charset="0"/>
              </a:rPr>
              <a:t> </a:t>
            </a:r>
            <a:r>
              <a:rPr lang="en-US" dirty="0" err="1">
                <a:latin typeface="Arial" charset="0"/>
              </a:rPr>
              <a:t>những</a:t>
            </a:r>
            <a:r>
              <a:rPr lang="en-US" dirty="0">
                <a:latin typeface="Arial" charset="0"/>
              </a:rPr>
              <a:t> </a:t>
            </a:r>
            <a:r>
              <a:rPr lang="en-US" dirty="0" err="1">
                <a:latin typeface="Arial" charset="0"/>
              </a:rPr>
              <a:t>lệnh</a:t>
            </a:r>
            <a:r>
              <a:rPr lang="en-US" dirty="0">
                <a:latin typeface="Arial" charset="0"/>
              </a:rPr>
              <a:t> </a:t>
            </a:r>
            <a:r>
              <a:rPr lang="en-US" dirty="0" err="1">
                <a:latin typeface="Arial" charset="0"/>
              </a:rPr>
              <a:t>quản</a:t>
            </a:r>
            <a:r>
              <a:rPr lang="en-US" dirty="0">
                <a:latin typeface="Arial" charset="0"/>
              </a:rPr>
              <a:t> </a:t>
            </a:r>
            <a:r>
              <a:rPr lang="en-US" dirty="0" err="1">
                <a:latin typeface="Arial" charset="0"/>
              </a:rPr>
              <a:t>lý</a:t>
            </a:r>
            <a:r>
              <a:rPr lang="en-US" dirty="0">
                <a:latin typeface="Arial" charset="0"/>
              </a:rPr>
              <a:t> </a:t>
            </a:r>
            <a:r>
              <a:rPr lang="en-US" dirty="0" err="1">
                <a:latin typeface="Arial" charset="0"/>
              </a:rPr>
              <a:t>các</a:t>
            </a:r>
            <a:r>
              <a:rPr lang="en-US" dirty="0">
                <a:latin typeface="Arial" charset="0"/>
              </a:rPr>
              <a:t> </a:t>
            </a:r>
            <a:r>
              <a:rPr lang="en-US" dirty="0" err="1">
                <a:latin typeface="Arial" charset="0"/>
              </a:rPr>
              <a:t>quyền</a:t>
            </a:r>
            <a:r>
              <a:rPr lang="en-US" dirty="0">
                <a:latin typeface="Arial" charset="0"/>
              </a:rPr>
              <a:t> </a:t>
            </a:r>
            <a:r>
              <a:rPr lang="en-US" dirty="0" err="1">
                <a:latin typeface="Arial" charset="0"/>
              </a:rPr>
              <a:t>truy</a:t>
            </a:r>
            <a:r>
              <a:rPr lang="en-US" dirty="0">
                <a:latin typeface="Arial" charset="0"/>
              </a:rPr>
              <a:t> </a:t>
            </a:r>
            <a:r>
              <a:rPr lang="en-US" dirty="0" err="1">
                <a:latin typeface="Arial" charset="0"/>
              </a:rPr>
              <a:t>cập</a:t>
            </a:r>
            <a:r>
              <a:rPr lang="en-US" dirty="0">
                <a:latin typeface="Arial" charset="0"/>
              </a:rPr>
              <a:t> </a:t>
            </a:r>
            <a:r>
              <a:rPr lang="en-US" dirty="0" err="1">
                <a:latin typeface="Arial" charset="0"/>
              </a:rPr>
              <a:t>lên</a:t>
            </a:r>
            <a:r>
              <a:rPr lang="en-US" dirty="0">
                <a:latin typeface="Arial" charset="0"/>
              </a:rPr>
              <a:t> </a:t>
            </a:r>
            <a:r>
              <a:rPr lang="en-US" dirty="0" err="1">
                <a:latin typeface="Arial" charset="0"/>
              </a:rPr>
              <a:t>từng</a:t>
            </a:r>
            <a:r>
              <a:rPr lang="en-US" dirty="0">
                <a:latin typeface="Arial" charset="0"/>
              </a:rPr>
              <a:t> object (table, view, stored procedure...). </a:t>
            </a:r>
            <a:r>
              <a:rPr lang="en-US" dirty="0" err="1">
                <a:latin typeface="Arial" charset="0"/>
              </a:rPr>
              <a:t>Thường</a:t>
            </a:r>
            <a:r>
              <a:rPr lang="en-US" dirty="0">
                <a:latin typeface="Arial" charset="0"/>
              </a:rPr>
              <a:t> </a:t>
            </a:r>
            <a:r>
              <a:rPr lang="en-US" dirty="0" err="1">
                <a:latin typeface="Arial" charset="0"/>
              </a:rPr>
              <a:t>có</a:t>
            </a:r>
            <a:r>
              <a:rPr lang="en-US" dirty="0">
                <a:latin typeface="Arial" charset="0"/>
              </a:rPr>
              <a:t> </a:t>
            </a:r>
            <a:r>
              <a:rPr lang="en-US" dirty="0" err="1">
                <a:latin typeface="Arial" charset="0"/>
              </a:rPr>
              <a:t>dạng</a:t>
            </a:r>
            <a:r>
              <a:rPr lang="en-US" dirty="0">
                <a:latin typeface="Arial" charset="0"/>
              </a:rPr>
              <a:t> </a:t>
            </a:r>
            <a:r>
              <a:rPr lang="en-US" dirty="0" err="1">
                <a:latin typeface="Arial" charset="0"/>
              </a:rPr>
              <a:t>sau</a:t>
            </a:r>
            <a:r>
              <a:rPr lang="en-US" dirty="0">
                <a:latin typeface="Arial" charset="0"/>
              </a:rPr>
              <a:t>:</a:t>
            </a:r>
            <a:br>
              <a:rPr lang="en-US" dirty="0">
                <a:latin typeface="Arial" charset="0"/>
              </a:rPr>
            </a:br>
            <a:r>
              <a:rPr lang="en-US" dirty="0">
                <a:latin typeface="Arial" charset="0"/>
              </a:rPr>
              <a:t/>
            </a:r>
            <a:br>
              <a:rPr lang="en-US" dirty="0">
                <a:latin typeface="Arial" charset="0"/>
              </a:rPr>
            </a:br>
            <a:r>
              <a:rPr lang="en-US" dirty="0">
                <a:latin typeface="Arial" charset="0"/>
              </a:rPr>
              <a:t>* Grant</a:t>
            </a:r>
            <a:br>
              <a:rPr lang="en-US" dirty="0">
                <a:latin typeface="Arial" charset="0"/>
              </a:rPr>
            </a:br>
            <a:r>
              <a:rPr lang="en-US" dirty="0">
                <a:latin typeface="Arial" charset="0"/>
              </a:rPr>
              <a:t>* Revoke</a:t>
            </a:r>
            <a:br>
              <a:rPr lang="en-US" dirty="0">
                <a:latin typeface="Arial" charset="0"/>
              </a:rPr>
            </a:br>
            <a:r>
              <a:rPr lang="en-US" dirty="0">
                <a:latin typeface="Arial" charset="0"/>
              </a:rPr>
              <a:t>* Deny</a:t>
            </a:r>
            <a:br>
              <a:rPr lang="en-US" dirty="0">
                <a:latin typeface="Arial" charset="0"/>
              </a:rPr>
            </a:br>
            <a:r>
              <a:rPr lang="en-US" dirty="0">
                <a:latin typeface="Arial" charset="0"/>
              </a:rPr>
              <a:t/>
            </a:r>
            <a:br>
              <a:rPr lang="en-US" dirty="0">
                <a:latin typeface="Arial" charset="0"/>
              </a:rPr>
            </a:br>
            <a:endParaRPr lang="en-US" dirty="0">
              <a:latin typeface="Arial" charset="0"/>
            </a:endParaRPr>
          </a:p>
          <a:p>
            <a:pPr eaLnBrk="1" hangingPunct="1">
              <a:lnSpc>
                <a:spcPct val="90000"/>
              </a:lnSpc>
            </a:pPr>
            <a:endParaRPr lang="en-US" dirty="0">
              <a:latin typeface="Arial" charset="0"/>
            </a:endParaRPr>
          </a:p>
        </p:txBody>
      </p:sp>
    </p:spTree>
    <p:extLst>
      <p:ext uri="{BB962C8B-B14F-4D97-AF65-F5344CB8AC3E}">
        <p14:creationId xmlns:p14="http://schemas.microsoft.com/office/powerpoint/2010/main" val="22950294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lgn="l" eaLnBrk="1" hangingPunct="1"/>
            <a:r>
              <a:rPr lang="en-US">
                <a:latin typeface="Arial" charset="0"/>
              </a:rPr>
              <a:t>III. Cú Pháp Của T-SQL </a:t>
            </a:r>
          </a:p>
        </p:txBody>
      </p:sp>
      <p:sp>
        <p:nvSpPr>
          <p:cNvPr id="40963" name="Rectangle 3"/>
          <p:cNvSpPr>
            <a:spLocks noGrp="1" noChangeArrowheads="1"/>
          </p:cNvSpPr>
          <p:nvPr>
            <p:ph type="body" idx="1"/>
          </p:nvPr>
        </p:nvSpPr>
        <p:spPr>
          <a:xfrm>
            <a:off x="457200" y="1219200"/>
            <a:ext cx="8229600" cy="4906963"/>
          </a:xfrm>
        </p:spPr>
        <p:txBody>
          <a:bodyPr>
            <a:normAutofit lnSpcReduction="10000"/>
          </a:bodyPr>
          <a:lstStyle/>
          <a:p>
            <a:pPr marL="0" indent="0" eaLnBrk="1" hangingPunct="1">
              <a:lnSpc>
                <a:spcPct val="90000"/>
              </a:lnSpc>
              <a:buFontTx/>
              <a:buAutoNum type="arabicPeriod"/>
            </a:pPr>
            <a:r>
              <a:rPr lang="en-US" sz="2800" dirty="0">
                <a:latin typeface="Arial" charset="0"/>
              </a:rPr>
              <a:t>Identifiers </a:t>
            </a:r>
          </a:p>
          <a:p>
            <a:pPr marL="0" indent="0" eaLnBrk="1" hangingPunct="1">
              <a:buFontTx/>
              <a:buNone/>
            </a:pPr>
            <a:r>
              <a:rPr lang="en-US" sz="2800" dirty="0">
                <a:latin typeface="Arial" charset="0"/>
              </a:rPr>
              <a:t>     </a:t>
            </a:r>
            <a:r>
              <a:rPr lang="en-US" sz="2800" dirty="0" err="1">
                <a:latin typeface="Arial" charset="0"/>
              </a:rPr>
              <a:t>Ðây</a:t>
            </a:r>
            <a:r>
              <a:rPr lang="en-US" sz="2800" dirty="0">
                <a:latin typeface="Arial" charset="0"/>
              </a:rPr>
              <a:t> </a:t>
            </a:r>
            <a:r>
              <a:rPr lang="en-US" sz="2800" dirty="0" err="1">
                <a:latin typeface="Arial" charset="0"/>
              </a:rPr>
              <a:t>chính</a:t>
            </a:r>
            <a:r>
              <a:rPr lang="en-US" sz="2800" dirty="0">
                <a:latin typeface="Arial" charset="0"/>
              </a:rPr>
              <a:t> </a:t>
            </a:r>
            <a:r>
              <a:rPr lang="en-US" sz="2800" dirty="0" err="1">
                <a:latin typeface="Arial" charset="0"/>
              </a:rPr>
              <a:t>là</a:t>
            </a:r>
            <a:r>
              <a:rPr lang="en-US" sz="2800" dirty="0">
                <a:latin typeface="Arial" charset="0"/>
              </a:rPr>
              <a:t> </a:t>
            </a:r>
            <a:r>
              <a:rPr lang="en-US" sz="2800" dirty="0" err="1">
                <a:latin typeface="Arial" charset="0"/>
              </a:rPr>
              <a:t>tên</a:t>
            </a:r>
            <a:r>
              <a:rPr lang="en-US" sz="2800" dirty="0">
                <a:latin typeface="Arial" charset="0"/>
              </a:rPr>
              <a:t> </a:t>
            </a:r>
            <a:r>
              <a:rPr lang="en-US" sz="2800" dirty="0" err="1">
                <a:latin typeface="Arial" charset="0"/>
              </a:rPr>
              <a:t>của</a:t>
            </a:r>
            <a:r>
              <a:rPr lang="en-US" sz="2800" dirty="0">
                <a:latin typeface="Arial" charset="0"/>
              </a:rPr>
              <a:t> </a:t>
            </a:r>
            <a:r>
              <a:rPr lang="en-US" sz="2800" dirty="0" err="1">
                <a:latin typeface="Arial" charset="0"/>
              </a:rPr>
              <a:t>các</a:t>
            </a:r>
            <a:r>
              <a:rPr lang="en-US" sz="2800" dirty="0">
                <a:latin typeface="Arial" charset="0"/>
              </a:rPr>
              <a:t> </a:t>
            </a:r>
            <a:r>
              <a:rPr lang="en-US" sz="2800" dirty="0">
                <a:solidFill>
                  <a:srgbClr val="3333FF"/>
                </a:solidFill>
                <a:latin typeface="Arial" charset="0"/>
              </a:rPr>
              <a:t>database object </a:t>
            </a:r>
            <a:r>
              <a:rPr lang="en-US" sz="2800" dirty="0">
                <a:latin typeface="Arial" charset="0"/>
              </a:rPr>
              <a:t>(</a:t>
            </a:r>
            <a:r>
              <a:rPr lang="en-US" sz="2800" dirty="0" err="1">
                <a:latin typeface="Arial" charset="0"/>
              </a:rPr>
              <a:t>Chú</a:t>
            </a:r>
            <a:r>
              <a:rPr lang="en-US" sz="2800" dirty="0">
                <a:latin typeface="Arial" charset="0"/>
              </a:rPr>
              <a:t> </a:t>
            </a:r>
            <a:r>
              <a:rPr lang="en-US" sz="2800" dirty="0" err="1">
                <a:latin typeface="Arial" charset="0"/>
              </a:rPr>
              <a:t>ý</a:t>
            </a:r>
            <a:r>
              <a:rPr lang="en-US" sz="2800" dirty="0">
                <a:latin typeface="Arial" charset="0"/>
              </a:rPr>
              <a:t> </a:t>
            </a:r>
            <a:r>
              <a:rPr lang="en-US" sz="2800" dirty="0" err="1">
                <a:latin typeface="Arial" charset="0"/>
              </a:rPr>
              <a:t>khi</a:t>
            </a:r>
            <a:r>
              <a:rPr lang="en-US" sz="2800" dirty="0">
                <a:latin typeface="Arial" charset="0"/>
              </a:rPr>
              <a:t> </a:t>
            </a:r>
            <a:r>
              <a:rPr lang="en-US" sz="2800" dirty="0" err="1">
                <a:latin typeface="Arial" charset="0"/>
              </a:rPr>
              <a:t>nói</a:t>
            </a:r>
            <a:r>
              <a:rPr lang="en-US" sz="2800" dirty="0">
                <a:latin typeface="Arial" charset="0"/>
              </a:rPr>
              <a:t> </a:t>
            </a:r>
            <a:r>
              <a:rPr lang="en-US" sz="2800" dirty="0" err="1">
                <a:latin typeface="Arial" charset="0"/>
              </a:rPr>
              <a:t>đến</a:t>
            </a:r>
            <a:r>
              <a:rPr lang="en-US" sz="2800" dirty="0">
                <a:latin typeface="Arial" charset="0"/>
              </a:rPr>
              <a:t> Object </a:t>
            </a:r>
            <a:r>
              <a:rPr lang="en-US" sz="2800" dirty="0" err="1">
                <a:latin typeface="Arial" charset="0"/>
              </a:rPr>
              <a:t>trong</a:t>
            </a:r>
            <a:r>
              <a:rPr lang="en-US" sz="2800" dirty="0">
                <a:latin typeface="Arial" charset="0"/>
              </a:rPr>
              <a:t> SQL Server </a:t>
            </a:r>
            <a:r>
              <a:rPr lang="en-US" sz="2800" dirty="0" err="1">
                <a:latin typeface="Arial" charset="0"/>
              </a:rPr>
              <a:t>là</a:t>
            </a:r>
            <a:r>
              <a:rPr lang="en-US" sz="2800" dirty="0">
                <a:latin typeface="Arial" charset="0"/>
              </a:rPr>
              <a:t> </a:t>
            </a:r>
            <a:r>
              <a:rPr lang="en-US" sz="2800" dirty="0" err="1">
                <a:latin typeface="Arial" charset="0"/>
              </a:rPr>
              <a:t>chúng</a:t>
            </a:r>
            <a:r>
              <a:rPr lang="en-US" sz="2800" dirty="0">
                <a:latin typeface="Arial" charset="0"/>
              </a:rPr>
              <a:t> ta </a:t>
            </a:r>
            <a:r>
              <a:rPr lang="en-US" sz="2800" dirty="0" err="1">
                <a:latin typeface="Arial" charset="0"/>
              </a:rPr>
              <a:t>muốn</a:t>
            </a:r>
            <a:r>
              <a:rPr lang="en-US" sz="2800" dirty="0">
                <a:latin typeface="Arial" charset="0"/>
              </a:rPr>
              <a:t> </a:t>
            </a:r>
            <a:r>
              <a:rPr lang="en-US" sz="2800" dirty="0" err="1">
                <a:latin typeface="Arial" charset="0"/>
              </a:rPr>
              <a:t>đề</a:t>
            </a:r>
            <a:r>
              <a:rPr lang="en-US" sz="2800" dirty="0">
                <a:latin typeface="Arial" charset="0"/>
              </a:rPr>
              <a:t> </a:t>
            </a:r>
            <a:r>
              <a:rPr lang="en-US" sz="2800" dirty="0" err="1">
                <a:latin typeface="Arial" charset="0"/>
              </a:rPr>
              <a:t>cập</a:t>
            </a:r>
            <a:r>
              <a:rPr lang="en-US" sz="2800" dirty="0">
                <a:latin typeface="Arial" charset="0"/>
              </a:rPr>
              <a:t> </a:t>
            </a:r>
            <a:r>
              <a:rPr lang="en-US" sz="2800" dirty="0" err="1">
                <a:latin typeface="Arial" charset="0"/>
              </a:rPr>
              <a:t>đến</a:t>
            </a:r>
            <a:r>
              <a:rPr lang="en-US" sz="2800" dirty="0">
                <a:latin typeface="Arial" charset="0"/>
              </a:rPr>
              <a:t> </a:t>
            </a:r>
            <a:r>
              <a:rPr lang="en-US" sz="2800" dirty="0">
                <a:solidFill>
                  <a:srgbClr val="3333FF"/>
                </a:solidFill>
                <a:latin typeface="Arial" charset="0"/>
              </a:rPr>
              <a:t>table, view, stored procedure, index</a:t>
            </a:r>
            <a:r>
              <a:rPr lang="en-US" sz="2800" dirty="0">
                <a:latin typeface="Arial" charset="0"/>
              </a:rPr>
              <a:t>.....</a:t>
            </a:r>
            <a:r>
              <a:rPr lang="en-US" sz="2800" dirty="0" err="1">
                <a:latin typeface="Arial" charset="0"/>
              </a:rPr>
              <a:t>Vì</a:t>
            </a:r>
            <a:r>
              <a:rPr lang="en-US" sz="2800" dirty="0">
                <a:latin typeface="Arial" charset="0"/>
              </a:rPr>
              <a:t> </a:t>
            </a:r>
            <a:r>
              <a:rPr lang="en-US" sz="2800" dirty="0" err="1">
                <a:latin typeface="Arial" charset="0"/>
              </a:rPr>
              <a:t>hầu</a:t>
            </a:r>
            <a:r>
              <a:rPr lang="en-US" sz="2800" dirty="0">
                <a:latin typeface="Arial" charset="0"/>
              </a:rPr>
              <a:t> </a:t>
            </a:r>
            <a:r>
              <a:rPr lang="en-US" sz="2800" dirty="0" err="1">
                <a:latin typeface="Arial" charset="0"/>
              </a:rPr>
              <a:t>như</a:t>
            </a:r>
            <a:r>
              <a:rPr lang="en-US" sz="2800" dirty="0">
                <a:latin typeface="Arial" charset="0"/>
              </a:rPr>
              <a:t> </a:t>
            </a:r>
            <a:r>
              <a:rPr lang="en-US" sz="2800" dirty="0" err="1">
                <a:latin typeface="Arial" charset="0"/>
              </a:rPr>
              <a:t>mọi</a:t>
            </a:r>
            <a:r>
              <a:rPr lang="en-US" sz="2800" dirty="0">
                <a:latin typeface="Arial" charset="0"/>
              </a:rPr>
              <a:t> </a:t>
            </a:r>
            <a:r>
              <a:rPr lang="en-US" sz="2800" dirty="0" err="1">
                <a:latin typeface="Arial" charset="0"/>
              </a:rPr>
              <a:t>thứ</a:t>
            </a:r>
            <a:r>
              <a:rPr lang="en-US" sz="2800" dirty="0">
                <a:latin typeface="Arial" charset="0"/>
              </a:rPr>
              <a:t> </a:t>
            </a:r>
            <a:r>
              <a:rPr lang="en-US" sz="2800" dirty="0" err="1">
                <a:latin typeface="Arial" charset="0"/>
              </a:rPr>
              <a:t>trong</a:t>
            </a:r>
            <a:r>
              <a:rPr lang="en-US" sz="2800" dirty="0">
                <a:latin typeface="Arial" charset="0"/>
              </a:rPr>
              <a:t> SQL Server </a:t>
            </a:r>
            <a:r>
              <a:rPr lang="en-US" sz="2800" dirty="0" err="1">
                <a:latin typeface="Arial" charset="0"/>
              </a:rPr>
              <a:t>đều</a:t>
            </a:r>
            <a:r>
              <a:rPr lang="en-US" sz="2800" dirty="0">
                <a:latin typeface="Arial" charset="0"/>
              </a:rPr>
              <a:t> </a:t>
            </a:r>
            <a:r>
              <a:rPr lang="en-US" sz="2800" dirty="0" err="1">
                <a:latin typeface="Arial" charset="0"/>
              </a:rPr>
              <a:t>được</a:t>
            </a:r>
            <a:r>
              <a:rPr lang="en-US" sz="2800" dirty="0">
                <a:latin typeface="Arial" charset="0"/>
              </a:rPr>
              <a:t> </a:t>
            </a:r>
            <a:r>
              <a:rPr lang="en-US" sz="2800" dirty="0" err="1">
                <a:latin typeface="Arial" charset="0"/>
              </a:rPr>
              <a:t>thiết</a:t>
            </a:r>
            <a:r>
              <a:rPr lang="en-US" sz="2800" dirty="0">
                <a:latin typeface="Arial" charset="0"/>
              </a:rPr>
              <a:t> </a:t>
            </a:r>
            <a:r>
              <a:rPr lang="en-US" sz="2800" dirty="0" err="1">
                <a:latin typeface="Arial" charset="0"/>
              </a:rPr>
              <a:t>kế</a:t>
            </a:r>
            <a:r>
              <a:rPr lang="en-US" sz="2800" dirty="0">
                <a:latin typeface="Arial" charset="0"/>
              </a:rPr>
              <a:t> </a:t>
            </a:r>
            <a:r>
              <a:rPr lang="en-US" sz="2800" dirty="0" err="1">
                <a:latin typeface="Arial" charset="0"/>
              </a:rPr>
              <a:t>theo</a:t>
            </a:r>
            <a:r>
              <a:rPr lang="en-US" sz="2800" dirty="0">
                <a:latin typeface="Arial" charset="0"/>
              </a:rPr>
              <a:t> </a:t>
            </a:r>
            <a:r>
              <a:rPr lang="en-US" sz="2800" dirty="0" err="1">
                <a:latin typeface="Arial" charset="0"/>
              </a:rPr>
              <a:t>kiểu</a:t>
            </a:r>
            <a:r>
              <a:rPr lang="en-US" sz="2800" dirty="0">
                <a:latin typeface="Arial" charset="0"/>
              </a:rPr>
              <a:t> </a:t>
            </a:r>
            <a:r>
              <a:rPr lang="en-US" sz="2800" dirty="0" err="1">
                <a:latin typeface="Arial" charset="0"/>
              </a:rPr>
              <a:t>hướng</a:t>
            </a:r>
            <a:r>
              <a:rPr lang="en-US" sz="2800" dirty="0">
                <a:latin typeface="Arial" charset="0"/>
              </a:rPr>
              <a:t> </a:t>
            </a:r>
            <a:r>
              <a:rPr lang="en-US" sz="2800" dirty="0" err="1">
                <a:latin typeface="Arial" charset="0"/>
              </a:rPr>
              <a:t>đối</a:t>
            </a:r>
            <a:r>
              <a:rPr lang="en-US" sz="2800" dirty="0">
                <a:latin typeface="Arial" charset="0"/>
              </a:rPr>
              <a:t> </a:t>
            </a:r>
            <a:r>
              <a:rPr lang="en-US" sz="2800" dirty="0" err="1">
                <a:latin typeface="Arial" charset="0"/>
              </a:rPr>
              <a:t>tượng</a:t>
            </a:r>
            <a:r>
              <a:rPr lang="en-US" sz="2800" dirty="0">
                <a:latin typeface="Arial" charset="0"/>
              </a:rPr>
              <a:t> (object-oriented)). </a:t>
            </a:r>
            <a:r>
              <a:rPr lang="en-US" sz="2800" dirty="0" err="1">
                <a:latin typeface="Arial" charset="0"/>
              </a:rPr>
              <a:t>Trong</a:t>
            </a:r>
            <a:r>
              <a:rPr lang="en-US" sz="2800" dirty="0">
                <a:latin typeface="Arial" charset="0"/>
              </a:rPr>
              <a:t> </a:t>
            </a:r>
            <a:r>
              <a:rPr lang="en-US" sz="2800" dirty="0" err="1">
                <a:latin typeface="Arial" charset="0"/>
              </a:rPr>
              <a:t>ví</a:t>
            </a:r>
            <a:r>
              <a:rPr lang="en-US" sz="2800" dirty="0">
                <a:latin typeface="Arial" charset="0"/>
              </a:rPr>
              <a:t> </a:t>
            </a:r>
            <a:r>
              <a:rPr lang="en-US" sz="2800" dirty="0" err="1">
                <a:latin typeface="Arial" charset="0"/>
              </a:rPr>
              <a:t>dụ</a:t>
            </a:r>
            <a:r>
              <a:rPr lang="en-US" sz="2800" dirty="0">
                <a:latin typeface="Arial" charset="0"/>
              </a:rPr>
              <a:t> </a:t>
            </a:r>
            <a:r>
              <a:rPr lang="en-US" sz="2800" dirty="0" err="1">
                <a:latin typeface="Arial" charset="0"/>
              </a:rPr>
              <a:t>sau</a:t>
            </a:r>
            <a:r>
              <a:rPr lang="en-US" sz="2800" dirty="0">
                <a:latin typeface="Arial" charset="0"/>
              </a:rPr>
              <a:t> </a:t>
            </a:r>
            <a:r>
              <a:rPr lang="en-US" sz="2800" dirty="0" err="1">
                <a:latin typeface="Arial" charset="0"/>
              </a:rPr>
              <a:t>TableX</a:t>
            </a:r>
            <a:r>
              <a:rPr lang="en-US" sz="2800" dirty="0">
                <a:latin typeface="Arial" charset="0"/>
              </a:rPr>
              <a:t>, </a:t>
            </a:r>
            <a:r>
              <a:rPr lang="en-US" sz="2800" dirty="0" err="1">
                <a:latin typeface="Arial" charset="0"/>
              </a:rPr>
              <a:t>KeyCol</a:t>
            </a:r>
            <a:r>
              <a:rPr lang="en-US" sz="2800" dirty="0">
                <a:latin typeface="Arial" charset="0"/>
              </a:rPr>
              <a:t>, Description </a:t>
            </a:r>
            <a:r>
              <a:rPr lang="en-US" sz="2800" dirty="0" err="1">
                <a:latin typeface="Arial" charset="0"/>
              </a:rPr>
              <a:t>là</a:t>
            </a:r>
            <a:r>
              <a:rPr lang="en-US" sz="2800" dirty="0">
                <a:latin typeface="Arial" charset="0"/>
              </a:rPr>
              <a:t> </a:t>
            </a:r>
            <a:r>
              <a:rPr lang="en-US" sz="2800" dirty="0" err="1">
                <a:latin typeface="Arial" charset="0"/>
              </a:rPr>
              <a:t>những</a:t>
            </a:r>
            <a:r>
              <a:rPr lang="en-US" sz="2800" dirty="0">
                <a:latin typeface="Arial" charset="0"/>
              </a:rPr>
              <a:t> identifiers</a:t>
            </a:r>
            <a:r>
              <a:rPr lang="en-US" sz="2400" dirty="0">
                <a:latin typeface="Arial" charset="0"/>
              </a:rPr>
              <a:t/>
            </a:r>
            <a:br>
              <a:rPr lang="en-US" sz="2400" dirty="0">
                <a:latin typeface="Arial" charset="0"/>
              </a:rPr>
            </a:br>
            <a:r>
              <a:rPr lang="en-US" sz="2400" dirty="0">
                <a:latin typeface="Arial" charset="0"/>
              </a:rPr>
              <a:t/>
            </a:r>
            <a:br>
              <a:rPr lang="en-US" sz="2400" dirty="0">
                <a:latin typeface="Arial" charset="0"/>
              </a:rPr>
            </a:br>
            <a:r>
              <a:rPr lang="en-US" sz="2400" dirty="0">
                <a:latin typeface="Arial" charset="0"/>
              </a:rPr>
              <a:t>CREATE TABLE </a:t>
            </a:r>
            <a:r>
              <a:rPr lang="en-US" sz="2400" dirty="0" err="1">
                <a:latin typeface="Arial" charset="0"/>
              </a:rPr>
              <a:t>TableX</a:t>
            </a:r>
            <a:r>
              <a:rPr lang="en-US" sz="2400" dirty="0">
                <a:latin typeface="Arial" charset="0"/>
              </a:rPr>
              <a:t/>
            </a:r>
            <a:br>
              <a:rPr lang="en-US" sz="2400" dirty="0">
                <a:latin typeface="Arial" charset="0"/>
              </a:rPr>
            </a:br>
            <a:r>
              <a:rPr lang="en-US" sz="2400" dirty="0">
                <a:latin typeface="Arial" charset="0"/>
              </a:rPr>
              <a:t>(</a:t>
            </a:r>
            <a:r>
              <a:rPr lang="en-US" sz="2400" dirty="0" err="1">
                <a:latin typeface="Arial" charset="0"/>
              </a:rPr>
              <a:t>KeyCol</a:t>
            </a:r>
            <a:r>
              <a:rPr lang="en-US" sz="2400" dirty="0">
                <a:latin typeface="Arial" charset="0"/>
              </a:rPr>
              <a:t> INT PRIMARY KEY, Description NVARCHAR(80))</a:t>
            </a:r>
            <a:br>
              <a:rPr lang="en-US" sz="2400" dirty="0">
                <a:latin typeface="Arial" charset="0"/>
              </a:rPr>
            </a:br>
            <a:r>
              <a:rPr lang="en-US" sz="2400" dirty="0">
                <a:latin typeface="Arial" charset="0"/>
              </a:rPr>
              <a:t/>
            </a:r>
            <a:br>
              <a:rPr lang="en-US" sz="2400" dirty="0">
                <a:latin typeface="Arial" charset="0"/>
              </a:rPr>
            </a:br>
            <a:endParaRPr lang="en-US" sz="2400" dirty="0">
              <a:latin typeface="Arial" charset="0"/>
            </a:endParaRPr>
          </a:p>
        </p:txBody>
      </p:sp>
    </p:spTree>
    <p:extLst>
      <p:ext uri="{BB962C8B-B14F-4D97-AF65-F5344CB8AC3E}">
        <p14:creationId xmlns:p14="http://schemas.microsoft.com/office/powerpoint/2010/main" val="19688581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algn="l" eaLnBrk="1" hangingPunct="1"/>
            <a:r>
              <a:rPr lang="en-US">
                <a:latin typeface="Arial" charset="0"/>
              </a:rPr>
              <a:t>III. Cú Pháp Của T-SQL</a:t>
            </a:r>
          </a:p>
        </p:txBody>
      </p:sp>
      <p:sp>
        <p:nvSpPr>
          <p:cNvPr id="41987" name="Rectangle 3"/>
          <p:cNvSpPr>
            <a:spLocks noGrp="1" noChangeArrowheads="1"/>
          </p:cNvSpPr>
          <p:nvPr>
            <p:ph type="body" idx="1"/>
          </p:nvPr>
        </p:nvSpPr>
        <p:spPr>
          <a:xfrm>
            <a:off x="457200" y="1371600"/>
            <a:ext cx="8229600" cy="4754563"/>
          </a:xfrm>
        </p:spPr>
        <p:txBody>
          <a:bodyPr>
            <a:normAutofit fontScale="85000" lnSpcReduction="20000"/>
          </a:bodyPr>
          <a:lstStyle/>
          <a:p>
            <a:pPr marL="0" indent="0" eaLnBrk="1" hangingPunct="1">
              <a:lnSpc>
                <a:spcPct val="110000"/>
              </a:lnSpc>
              <a:buFontTx/>
              <a:buAutoNum type="arabicPeriod" startAt="2"/>
            </a:pPr>
            <a:r>
              <a:rPr lang="en-US" sz="2800" dirty="0">
                <a:latin typeface="Arial" charset="0"/>
              </a:rPr>
              <a:t> Variables (</a:t>
            </a:r>
            <a:r>
              <a:rPr lang="en-US" sz="2800" dirty="0" err="1">
                <a:latin typeface="Arial" charset="0"/>
              </a:rPr>
              <a:t>Biến</a:t>
            </a:r>
            <a:r>
              <a:rPr lang="en-US" sz="2800" dirty="0">
                <a:latin typeface="Arial" charset="0"/>
              </a:rPr>
              <a:t>)</a:t>
            </a:r>
            <a:r>
              <a:rPr lang="en-US" sz="2000" dirty="0">
                <a:latin typeface="Arial" charset="0"/>
              </a:rPr>
              <a:t/>
            </a:r>
            <a:br>
              <a:rPr lang="en-US" sz="2000" dirty="0">
                <a:latin typeface="Arial" charset="0"/>
              </a:rPr>
            </a:br>
            <a:r>
              <a:rPr lang="en-US" sz="2000" dirty="0">
                <a:latin typeface="Arial" charset="0"/>
              </a:rPr>
              <a:t/>
            </a:r>
            <a:br>
              <a:rPr lang="en-US" sz="2000" dirty="0">
                <a:latin typeface="Arial" charset="0"/>
              </a:rPr>
            </a:br>
            <a:r>
              <a:rPr lang="en-US" sz="2000" dirty="0">
                <a:latin typeface="Arial" charset="0"/>
              </a:rPr>
              <a:t>   </a:t>
            </a:r>
            <a:r>
              <a:rPr lang="en-US" sz="2800" dirty="0" err="1">
                <a:latin typeface="Arial" charset="0"/>
              </a:rPr>
              <a:t>Biến</a:t>
            </a:r>
            <a:r>
              <a:rPr lang="en-US" sz="2800" dirty="0">
                <a:latin typeface="Arial" charset="0"/>
              </a:rPr>
              <a:t> </a:t>
            </a:r>
            <a:r>
              <a:rPr lang="en-US" sz="2800" dirty="0" err="1">
                <a:latin typeface="Arial" charset="0"/>
              </a:rPr>
              <a:t>trong</a:t>
            </a:r>
            <a:r>
              <a:rPr lang="en-US" sz="2800" dirty="0">
                <a:latin typeface="Arial" charset="0"/>
              </a:rPr>
              <a:t> T-SQL </a:t>
            </a:r>
            <a:r>
              <a:rPr lang="en-US" sz="2800" dirty="0" err="1">
                <a:latin typeface="Arial" charset="0"/>
              </a:rPr>
              <a:t>cũng</a:t>
            </a:r>
            <a:r>
              <a:rPr lang="en-US" sz="2800" dirty="0">
                <a:latin typeface="Arial" charset="0"/>
              </a:rPr>
              <a:t> </a:t>
            </a:r>
            <a:r>
              <a:rPr lang="en-US" sz="2800" dirty="0" err="1">
                <a:latin typeface="Arial" charset="0"/>
              </a:rPr>
              <a:t>có</a:t>
            </a:r>
            <a:r>
              <a:rPr lang="en-US" sz="2800" dirty="0">
                <a:latin typeface="Arial" charset="0"/>
              </a:rPr>
              <a:t> </a:t>
            </a:r>
            <a:r>
              <a:rPr lang="en-US" sz="2800" dirty="0" err="1">
                <a:latin typeface="Arial" charset="0"/>
              </a:rPr>
              <a:t>chức</a:t>
            </a:r>
            <a:r>
              <a:rPr lang="en-US" sz="2800" dirty="0">
                <a:latin typeface="Arial" charset="0"/>
              </a:rPr>
              <a:t> </a:t>
            </a:r>
            <a:r>
              <a:rPr lang="en-US" sz="2800" dirty="0" err="1">
                <a:latin typeface="Arial" charset="0"/>
              </a:rPr>
              <a:t>năng</a:t>
            </a:r>
            <a:r>
              <a:rPr lang="en-US" sz="2800" dirty="0">
                <a:latin typeface="Arial" charset="0"/>
              </a:rPr>
              <a:t> </a:t>
            </a:r>
            <a:r>
              <a:rPr lang="en-US" sz="2800" dirty="0" err="1">
                <a:latin typeface="Arial" charset="0"/>
              </a:rPr>
              <a:t>tương</a:t>
            </a:r>
            <a:r>
              <a:rPr lang="en-US" sz="2800" dirty="0">
                <a:latin typeface="Arial" charset="0"/>
              </a:rPr>
              <a:t> </a:t>
            </a:r>
            <a:r>
              <a:rPr lang="en-US" sz="2800" dirty="0" err="1">
                <a:latin typeface="Arial" charset="0"/>
              </a:rPr>
              <a:t>tự</a:t>
            </a:r>
            <a:r>
              <a:rPr lang="en-US" sz="2800" dirty="0">
                <a:latin typeface="Arial" charset="0"/>
              </a:rPr>
              <a:t> </a:t>
            </a:r>
            <a:r>
              <a:rPr lang="en-US" sz="2800" dirty="0" err="1">
                <a:latin typeface="Arial" charset="0"/>
              </a:rPr>
              <a:t>như</a:t>
            </a:r>
            <a:r>
              <a:rPr lang="en-US" sz="2800" dirty="0">
                <a:latin typeface="Arial" charset="0"/>
              </a:rPr>
              <a:t> </a:t>
            </a:r>
            <a:r>
              <a:rPr lang="en-US" sz="2800" dirty="0" err="1">
                <a:latin typeface="Arial" charset="0"/>
              </a:rPr>
              <a:t>trong</a:t>
            </a:r>
            <a:r>
              <a:rPr lang="en-US" sz="2800" dirty="0">
                <a:latin typeface="Arial" charset="0"/>
              </a:rPr>
              <a:t> </a:t>
            </a:r>
            <a:r>
              <a:rPr lang="en-US" sz="2800" dirty="0" err="1">
                <a:latin typeface="Arial" charset="0"/>
              </a:rPr>
              <a:t>các</a:t>
            </a:r>
            <a:r>
              <a:rPr lang="en-US" sz="2800" dirty="0">
                <a:latin typeface="Arial" charset="0"/>
              </a:rPr>
              <a:t> </a:t>
            </a:r>
            <a:r>
              <a:rPr lang="en-US" sz="2800" dirty="0" err="1">
                <a:latin typeface="Arial" charset="0"/>
              </a:rPr>
              <a:t>ngôn</a:t>
            </a:r>
            <a:r>
              <a:rPr lang="en-US" sz="2800" dirty="0">
                <a:latin typeface="Arial" charset="0"/>
              </a:rPr>
              <a:t> </a:t>
            </a:r>
            <a:r>
              <a:rPr lang="en-US" sz="2800" dirty="0" err="1">
                <a:latin typeface="Arial" charset="0"/>
              </a:rPr>
              <a:t>ngữ</a:t>
            </a:r>
            <a:r>
              <a:rPr lang="en-US" sz="2800" dirty="0">
                <a:latin typeface="Arial" charset="0"/>
              </a:rPr>
              <a:t> </a:t>
            </a:r>
            <a:r>
              <a:rPr lang="en-US" sz="2800" dirty="0" err="1">
                <a:latin typeface="Arial" charset="0"/>
              </a:rPr>
              <a:t>lập</a:t>
            </a:r>
            <a:r>
              <a:rPr lang="en-US" sz="2800" dirty="0">
                <a:latin typeface="Arial" charset="0"/>
              </a:rPr>
              <a:t> </a:t>
            </a:r>
            <a:r>
              <a:rPr lang="en-US" sz="2800" dirty="0" err="1">
                <a:latin typeface="Arial" charset="0"/>
              </a:rPr>
              <a:t>trình</a:t>
            </a:r>
            <a:r>
              <a:rPr lang="en-US" sz="2800" dirty="0">
                <a:latin typeface="Arial" charset="0"/>
              </a:rPr>
              <a:t> </a:t>
            </a:r>
            <a:r>
              <a:rPr lang="en-US" sz="2800" dirty="0" err="1">
                <a:latin typeface="Arial" charset="0"/>
              </a:rPr>
              <a:t>khác</a:t>
            </a:r>
            <a:r>
              <a:rPr lang="en-US" sz="2800" dirty="0">
                <a:latin typeface="Arial" charset="0"/>
              </a:rPr>
              <a:t> </a:t>
            </a:r>
            <a:r>
              <a:rPr lang="en-US" sz="2800" dirty="0" err="1">
                <a:latin typeface="Arial" charset="0"/>
              </a:rPr>
              <a:t>nghĩa</a:t>
            </a:r>
            <a:r>
              <a:rPr lang="en-US" sz="2800" dirty="0">
                <a:latin typeface="Arial" charset="0"/>
              </a:rPr>
              <a:t> </a:t>
            </a:r>
            <a:r>
              <a:rPr lang="en-US" sz="2800" dirty="0" err="1">
                <a:latin typeface="Arial" charset="0"/>
              </a:rPr>
              <a:t>là</a:t>
            </a:r>
            <a:r>
              <a:rPr lang="en-US" sz="2800" dirty="0">
                <a:latin typeface="Arial" charset="0"/>
              </a:rPr>
              <a:t> </a:t>
            </a:r>
            <a:r>
              <a:rPr lang="en-US" sz="2800" dirty="0" err="1">
                <a:latin typeface="Arial" charset="0"/>
              </a:rPr>
              <a:t>cần</a:t>
            </a:r>
            <a:r>
              <a:rPr lang="en-US" sz="2800" dirty="0">
                <a:latin typeface="Arial" charset="0"/>
              </a:rPr>
              <a:t> </a:t>
            </a:r>
            <a:r>
              <a:rPr lang="en-US" sz="2800" dirty="0" err="1">
                <a:latin typeface="Arial" charset="0"/>
              </a:rPr>
              <a:t>khai</a:t>
            </a:r>
            <a:r>
              <a:rPr lang="en-US" sz="2800" dirty="0">
                <a:latin typeface="Arial" charset="0"/>
              </a:rPr>
              <a:t> </a:t>
            </a:r>
            <a:r>
              <a:rPr lang="en-US" sz="2800" dirty="0" err="1">
                <a:latin typeface="Arial" charset="0"/>
              </a:rPr>
              <a:t>báo</a:t>
            </a:r>
            <a:r>
              <a:rPr lang="en-US" sz="2800" dirty="0">
                <a:latin typeface="Arial" charset="0"/>
              </a:rPr>
              <a:t> </a:t>
            </a:r>
            <a:r>
              <a:rPr lang="en-US" sz="2800" dirty="0" err="1">
                <a:latin typeface="Arial" charset="0"/>
              </a:rPr>
              <a:t>trước</a:t>
            </a:r>
            <a:r>
              <a:rPr lang="en-US" sz="2800" dirty="0">
                <a:latin typeface="Arial" charset="0"/>
              </a:rPr>
              <a:t> </a:t>
            </a:r>
            <a:r>
              <a:rPr lang="en-US" sz="2800" dirty="0" err="1">
                <a:latin typeface="Arial" charset="0"/>
              </a:rPr>
              <a:t>loại</a:t>
            </a:r>
            <a:r>
              <a:rPr lang="en-US" sz="2800" dirty="0">
                <a:latin typeface="Arial" charset="0"/>
              </a:rPr>
              <a:t> </a:t>
            </a:r>
            <a:r>
              <a:rPr lang="en-US" sz="2800" dirty="0" err="1">
                <a:latin typeface="Arial" charset="0"/>
              </a:rPr>
              <a:t>dữ</a:t>
            </a:r>
            <a:r>
              <a:rPr lang="en-US" sz="2800" dirty="0">
                <a:latin typeface="Arial" charset="0"/>
              </a:rPr>
              <a:t> </a:t>
            </a:r>
            <a:r>
              <a:rPr lang="en-US" sz="2800" dirty="0" err="1">
                <a:latin typeface="Arial" charset="0"/>
              </a:rPr>
              <a:t>liệu</a:t>
            </a:r>
            <a:r>
              <a:rPr lang="en-US" sz="2800" dirty="0">
                <a:latin typeface="Arial" charset="0"/>
              </a:rPr>
              <a:t> </a:t>
            </a:r>
            <a:r>
              <a:rPr lang="en-US" sz="2800" dirty="0" err="1">
                <a:latin typeface="Arial" charset="0"/>
              </a:rPr>
              <a:t>trước</a:t>
            </a:r>
            <a:r>
              <a:rPr lang="en-US" sz="2800" dirty="0">
                <a:latin typeface="Arial" charset="0"/>
              </a:rPr>
              <a:t> </a:t>
            </a:r>
            <a:r>
              <a:rPr lang="en-US" sz="2800" dirty="0" err="1">
                <a:latin typeface="Arial" charset="0"/>
              </a:rPr>
              <a:t>khi</a:t>
            </a:r>
            <a:r>
              <a:rPr lang="en-US" sz="2800" dirty="0">
                <a:latin typeface="Arial" charset="0"/>
              </a:rPr>
              <a:t> </a:t>
            </a:r>
            <a:r>
              <a:rPr lang="en-US" sz="2800" dirty="0" err="1">
                <a:latin typeface="Arial" charset="0"/>
              </a:rPr>
              <a:t>sử</a:t>
            </a:r>
            <a:r>
              <a:rPr lang="en-US" sz="2800" dirty="0">
                <a:latin typeface="Arial" charset="0"/>
              </a:rPr>
              <a:t> </a:t>
            </a:r>
            <a:r>
              <a:rPr lang="en-US" sz="2800" dirty="0" err="1">
                <a:latin typeface="Arial" charset="0"/>
              </a:rPr>
              <a:t>dụng</a:t>
            </a:r>
            <a:r>
              <a:rPr lang="en-US" sz="2800" dirty="0">
                <a:latin typeface="Arial" charset="0"/>
              </a:rPr>
              <a:t>. </a:t>
            </a:r>
            <a:r>
              <a:rPr lang="en-US" sz="2800" dirty="0" err="1">
                <a:latin typeface="Arial" charset="0"/>
              </a:rPr>
              <a:t>Biến</a:t>
            </a:r>
            <a:r>
              <a:rPr lang="en-US" sz="2800" dirty="0">
                <a:latin typeface="Arial" charset="0"/>
              </a:rPr>
              <a:t> </a:t>
            </a:r>
            <a:r>
              <a:rPr lang="en-US" sz="2800" dirty="0" err="1">
                <a:latin typeface="Arial" charset="0"/>
              </a:rPr>
              <a:t>được</a:t>
            </a:r>
            <a:r>
              <a:rPr lang="en-US" sz="2800" dirty="0">
                <a:latin typeface="Arial" charset="0"/>
              </a:rPr>
              <a:t> </a:t>
            </a:r>
            <a:r>
              <a:rPr lang="en-US" sz="2800" dirty="0" err="1">
                <a:latin typeface="Arial" charset="0"/>
              </a:rPr>
              <a:t>bắt</a:t>
            </a:r>
            <a:r>
              <a:rPr lang="en-US" sz="2800" dirty="0">
                <a:latin typeface="Arial" charset="0"/>
              </a:rPr>
              <a:t> </a:t>
            </a:r>
            <a:r>
              <a:rPr lang="en-US" sz="2800" dirty="0" err="1">
                <a:latin typeface="Arial" charset="0"/>
              </a:rPr>
              <a:t>đầu</a:t>
            </a:r>
            <a:r>
              <a:rPr lang="en-US" sz="2800" dirty="0">
                <a:latin typeface="Arial" charset="0"/>
              </a:rPr>
              <a:t> </a:t>
            </a:r>
            <a:r>
              <a:rPr lang="en-US" sz="2800" dirty="0" err="1">
                <a:latin typeface="Arial" charset="0"/>
              </a:rPr>
              <a:t>bằng</a:t>
            </a:r>
            <a:r>
              <a:rPr lang="en-US" sz="2800" dirty="0">
                <a:latin typeface="Arial" charset="0"/>
              </a:rPr>
              <a:t> </a:t>
            </a:r>
            <a:r>
              <a:rPr lang="en-US" sz="2800" dirty="0" err="1">
                <a:latin typeface="Arial" charset="0"/>
              </a:rPr>
              <a:t>dấu</a:t>
            </a:r>
            <a:r>
              <a:rPr lang="en-US" sz="2800" dirty="0">
                <a:solidFill>
                  <a:srgbClr val="3333FF"/>
                </a:solidFill>
                <a:latin typeface="Arial" charset="0"/>
              </a:rPr>
              <a:t> @ </a:t>
            </a:r>
            <a:r>
              <a:rPr lang="en-US" sz="2800" dirty="0">
                <a:latin typeface="Arial" charset="0"/>
              </a:rPr>
              <a:t>(</a:t>
            </a:r>
            <a:r>
              <a:rPr lang="en-US" sz="2800" dirty="0" err="1">
                <a:latin typeface="Arial" charset="0"/>
              </a:rPr>
              <a:t>Ðối</a:t>
            </a:r>
            <a:r>
              <a:rPr lang="en-US" sz="2800" dirty="0">
                <a:latin typeface="Arial" charset="0"/>
              </a:rPr>
              <a:t> </a:t>
            </a:r>
            <a:r>
              <a:rPr lang="en-US" sz="2800" dirty="0" err="1">
                <a:latin typeface="Arial" charset="0"/>
              </a:rPr>
              <a:t>với</a:t>
            </a:r>
            <a:r>
              <a:rPr lang="en-US" sz="2800" dirty="0">
                <a:latin typeface="Arial" charset="0"/>
              </a:rPr>
              <a:t> </a:t>
            </a:r>
            <a:r>
              <a:rPr lang="en-US" sz="2800" dirty="0" err="1">
                <a:latin typeface="Arial" charset="0"/>
              </a:rPr>
              <a:t>các</a:t>
            </a:r>
            <a:r>
              <a:rPr lang="en-US" sz="2800" dirty="0">
                <a:latin typeface="Arial" charset="0"/>
              </a:rPr>
              <a:t> global variable </a:t>
            </a:r>
            <a:r>
              <a:rPr lang="en-US" sz="2800" dirty="0" err="1">
                <a:latin typeface="Arial" charset="0"/>
              </a:rPr>
              <a:t>thì</a:t>
            </a:r>
            <a:r>
              <a:rPr lang="en-US" sz="2800" dirty="0">
                <a:latin typeface="Arial" charset="0"/>
              </a:rPr>
              <a:t> </a:t>
            </a:r>
            <a:r>
              <a:rPr lang="en-US" sz="2800" dirty="0" err="1">
                <a:latin typeface="Arial" charset="0"/>
              </a:rPr>
              <a:t>có</a:t>
            </a:r>
            <a:r>
              <a:rPr lang="en-US" sz="2800" dirty="0">
                <a:latin typeface="Arial" charset="0"/>
              </a:rPr>
              <a:t> </a:t>
            </a:r>
            <a:r>
              <a:rPr lang="en-US" sz="2800" dirty="0" err="1">
                <a:latin typeface="Arial" charset="0"/>
              </a:rPr>
              <a:t>hai</a:t>
            </a:r>
            <a:r>
              <a:rPr lang="en-US" sz="2800" dirty="0">
                <a:latin typeface="Arial" charset="0"/>
              </a:rPr>
              <a:t> </a:t>
            </a:r>
            <a:r>
              <a:rPr lang="en-US" sz="2800" dirty="0" err="1">
                <a:latin typeface="Arial" charset="0"/>
              </a:rPr>
              <a:t>dấu</a:t>
            </a:r>
            <a:r>
              <a:rPr lang="en-US" sz="2800" dirty="0">
                <a:latin typeface="Arial" charset="0"/>
              </a:rPr>
              <a:t> </a:t>
            </a:r>
            <a:r>
              <a:rPr lang="en-US" sz="2800" dirty="0">
                <a:solidFill>
                  <a:srgbClr val="3333FF"/>
                </a:solidFill>
                <a:latin typeface="Arial" charset="0"/>
              </a:rPr>
              <a:t>@@</a:t>
            </a:r>
            <a:r>
              <a:rPr lang="en-US" sz="2800" dirty="0">
                <a:latin typeface="Arial" charset="0"/>
              </a:rPr>
              <a:t>)</a:t>
            </a:r>
            <a:r>
              <a:rPr lang="en-US" sz="2400" dirty="0">
                <a:latin typeface="Arial" charset="0"/>
              </a:rPr>
              <a:t/>
            </a:r>
            <a:br>
              <a:rPr lang="en-US" sz="2400" dirty="0">
                <a:latin typeface="Arial" charset="0"/>
              </a:rPr>
            </a:br>
            <a:r>
              <a:rPr lang="en-US" sz="2400" dirty="0">
                <a:latin typeface="Arial" charset="0"/>
              </a:rPr>
              <a:t/>
            </a:r>
            <a:br>
              <a:rPr lang="en-US" sz="2400" dirty="0">
                <a:latin typeface="Arial" charset="0"/>
              </a:rPr>
            </a:br>
            <a:r>
              <a:rPr lang="en-US" sz="2400" dirty="0" err="1">
                <a:latin typeface="Arial" charset="0"/>
              </a:rPr>
              <a:t>Ví</a:t>
            </a:r>
            <a:r>
              <a:rPr lang="en-US" sz="2400" dirty="0">
                <a:latin typeface="Arial" charset="0"/>
              </a:rPr>
              <a:t> </a:t>
            </a:r>
            <a:r>
              <a:rPr lang="en-US" sz="2400" dirty="0" err="1">
                <a:latin typeface="Arial" charset="0"/>
              </a:rPr>
              <a:t>dụ</a:t>
            </a:r>
            <a:r>
              <a:rPr lang="en-US" sz="2400" dirty="0">
                <a:latin typeface="Arial" charset="0"/>
              </a:rPr>
              <a:t>:</a:t>
            </a:r>
            <a:br>
              <a:rPr lang="en-US" sz="2400" dirty="0">
                <a:latin typeface="Arial" charset="0"/>
              </a:rPr>
            </a:br>
            <a:r>
              <a:rPr lang="en-US" sz="2400" dirty="0">
                <a:latin typeface="Arial" charset="0"/>
              </a:rPr>
              <a:t/>
            </a:r>
            <a:br>
              <a:rPr lang="en-US" sz="2400" dirty="0">
                <a:latin typeface="Arial" charset="0"/>
              </a:rPr>
            </a:br>
            <a:r>
              <a:rPr lang="en-US" sz="2400" dirty="0">
                <a:latin typeface="Arial" charset="0"/>
              </a:rPr>
              <a:t>USE </a:t>
            </a:r>
            <a:r>
              <a:rPr lang="en-US" sz="2400" dirty="0" err="1">
                <a:latin typeface="Arial" charset="0"/>
              </a:rPr>
              <a:t>Northwind</a:t>
            </a:r>
            <a:r>
              <a:rPr lang="en-US" sz="2400" dirty="0">
                <a:latin typeface="Arial" charset="0"/>
              </a:rPr>
              <a:t/>
            </a:r>
            <a:br>
              <a:rPr lang="en-US" sz="2400" dirty="0">
                <a:latin typeface="Arial" charset="0"/>
              </a:rPr>
            </a:br>
            <a:r>
              <a:rPr lang="en-US" sz="2400" dirty="0">
                <a:latin typeface="Arial" charset="0"/>
              </a:rPr>
              <a:t>DECLARE @</a:t>
            </a:r>
            <a:r>
              <a:rPr lang="en-US" sz="2400" dirty="0" err="1">
                <a:latin typeface="Arial" charset="0"/>
              </a:rPr>
              <a:t>EmpIDVar</a:t>
            </a:r>
            <a:r>
              <a:rPr lang="en-US" sz="2400" dirty="0">
                <a:latin typeface="Arial" charset="0"/>
              </a:rPr>
              <a:t> INT</a:t>
            </a:r>
            <a:br>
              <a:rPr lang="en-US" sz="2400" dirty="0">
                <a:latin typeface="Arial" charset="0"/>
              </a:rPr>
            </a:br>
            <a:r>
              <a:rPr lang="en-US" sz="2400" dirty="0">
                <a:latin typeface="Arial" charset="0"/>
              </a:rPr>
              <a:t>SET @</a:t>
            </a:r>
            <a:r>
              <a:rPr lang="en-US" sz="2400" dirty="0" err="1">
                <a:latin typeface="Arial" charset="0"/>
              </a:rPr>
              <a:t>EmpIDVar</a:t>
            </a:r>
            <a:r>
              <a:rPr lang="en-US" sz="2400" dirty="0">
                <a:latin typeface="Arial" charset="0"/>
              </a:rPr>
              <a:t> = 3</a:t>
            </a:r>
            <a:br>
              <a:rPr lang="en-US" sz="2400" dirty="0">
                <a:latin typeface="Arial" charset="0"/>
              </a:rPr>
            </a:br>
            <a:r>
              <a:rPr lang="en-US" sz="2400" dirty="0">
                <a:latin typeface="Arial" charset="0"/>
              </a:rPr>
              <a:t>SELECT * FROM Employees</a:t>
            </a:r>
            <a:br>
              <a:rPr lang="en-US" sz="2400" dirty="0">
                <a:latin typeface="Arial" charset="0"/>
              </a:rPr>
            </a:br>
            <a:r>
              <a:rPr lang="en-US" sz="2400" dirty="0">
                <a:latin typeface="Arial" charset="0"/>
              </a:rPr>
              <a:t>WHERE </a:t>
            </a:r>
            <a:r>
              <a:rPr lang="en-US" sz="2400" dirty="0" err="1">
                <a:latin typeface="Arial" charset="0"/>
              </a:rPr>
              <a:t>EmployeeID</a:t>
            </a:r>
            <a:r>
              <a:rPr lang="en-US" sz="2400" dirty="0">
                <a:latin typeface="Arial" charset="0"/>
              </a:rPr>
              <a:t> = @</a:t>
            </a:r>
            <a:r>
              <a:rPr lang="en-US" sz="2400" dirty="0" err="1">
                <a:latin typeface="Arial" charset="0"/>
              </a:rPr>
              <a:t>EmpIDVar</a:t>
            </a:r>
            <a:r>
              <a:rPr lang="en-US" sz="2400" dirty="0">
                <a:latin typeface="Arial" charset="0"/>
              </a:rPr>
              <a:t> + 1</a:t>
            </a:r>
            <a:br>
              <a:rPr lang="en-US" sz="2400" dirty="0">
                <a:latin typeface="Arial" charset="0"/>
              </a:rPr>
            </a:br>
            <a:r>
              <a:rPr lang="en-US" sz="2400" dirty="0">
                <a:latin typeface="Arial" charset="0"/>
              </a:rPr>
              <a:t/>
            </a:r>
            <a:br>
              <a:rPr lang="en-US" sz="2400" dirty="0">
                <a:latin typeface="Arial" charset="0"/>
              </a:rPr>
            </a:br>
            <a:endParaRPr lang="en-US" sz="2400" dirty="0">
              <a:latin typeface="Arial" charset="0"/>
            </a:endParaRPr>
          </a:p>
        </p:txBody>
      </p:sp>
    </p:spTree>
    <p:extLst>
      <p:ext uri="{BB962C8B-B14F-4D97-AF65-F5344CB8AC3E}">
        <p14:creationId xmlns:p14="http://schemas.microsoft.com/office/powerpoint/2010/main" val="11683946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algn="l" eaLnBrk="1" hangingPunct="1"/>
            <a:r>
              <a:rPr lang="en-US">
                <a:latin typeface="Arial" charset="0"/>
              </a:rPr>
              <a:t>III. Cú Pháp Của T-SQL</a:t>
            </a:r>
          </a:p>
        </p:txBody>
      </p:sp>
      <p:sp>
        <p:nvSpPr>
          <p:cNvPr id="43011" name="Rectangle 3"/>
          <p:cNvSpPr>
            <a:spLocks noGrp="1" noChangeArrowheads="1"/>
          </p:cNvSpPr>
          <p:nvPr>
            <p:ph type="body" idx="1"/>
          </p:nvPr>
        </p:nvSpPr>
        <p:spPr>
          <a:xfrm>
            <a:off x="457200" y="990600"/>
            <a:ext cx="8229600" cy="5135563"/>
          </a:xfrm>
        </p:spPr>
        <p:txBody>
          <a:bodyPr>
            <a:normAutofit fontScale="77500" lnSpcReduction="20000"/>
          </a:bodyPr>
          <a:lstStyle/>
          <a:p>
            <a:pPr marL="609600" indent="-609600" eaLnBrk="1" hangingPunct="1">
              <a:lnSpc>
                <a:spcPct val="110000"/>
              </a:lnSpc>
              <a:buFontTx/>
              <a:buAutoNum type="arabicPeriod" startAt="3"/>
            </a:pPr>
            <a:r>
              <a:rPr lang="en-US" sz="2800" dirty="0">
                <a:latin typeface="Arial" charset="0"/>
              </a:rPr>
              <a:t>Functions (</a:t>
            </a:r>
            <a:r>
              <a:rPr lang="en-US" sz="2800" dirty="0" err="1">
                <a:latin typeface="Arial" charset="0"/>
              </a:rPr>
              <a:t>Hàm</a:t>
            </a:r>
            <a:r>
              <a:rPr lang="en-US" sz="2800" dirty="0">
                <a:latin typeface="Arial" charset="0"/>
              </a:rPr>
              <a:t>)</a:t>
            </a:r>
            <a:br>
              <a:rPr lang="en-US" sz="2800" dirty="0">
                <a:latin typeface="Arial" charset="0"/>
              </a:rPr>
            </a:br>
            <a:r>
              <a:rPr lang="en-US" sz="2800" dirty="0">
                <a:latin typeface="Arial" charset="0"/>
              </a:rPr>
              <a:t/>
            </a:r>
            <a:br>
              <a:rPr lang="en-US" sz="2800" dirty="0">
                <a:latin typeface="Arial" charset="0"/>
              </a:rPr>
            </a:br>
            <a:r>
              <a:rPr lang="en-US" sz="2800" dirty="0" err="1">
                <a:latin typeface="Arial" charset="0"/>
              </a:rPr>
              <a:t>Có</a:t>
            </a:r>
            <a:r>
              <a:rPr lang="en-US" sz="2800" dirty="0">
                <a:latin typeface="Arial" charset="0"/>
              </a:rPr>
              <a:t> 2 </a:t>
            </a:r>
            <a:r>
              <a:rPr lang="en-US" sz="2800" dirty="0" err="1">
                <a:latin typeface="Arial" charset="0"/>
              </a:rPr>
              <a:t>loại</a:t>
            </a:r>
            <a:r>
              <a:rPr lang="en-US" sz="2800" dirty="0">
                <a:latin typeface="Arial" charset="0"/>
              </a:rPr>
              <a:t> </a:t>
            </a:r>
            <a:r>
              <a:rPr lang="en-US" sz="2800" dirty="0" err="1">
                <a:latin typeface="Arial" charset="0"/>
              </a:rPr>
              <a:t>hàm</a:t>
            </a:r>
            <a:r>
              <a:rPr lang="en-US" sz="2800" dirty="0">
                <a:latin typeface="Arial" charset="0"/>
              </a:rPr>
              <a:t> </a:t>
            </a:r>
            <a:r>
              <a:rPr lang="en-US" sz="2800" dirty="0" err="1">
                <a:latin typeface="Arial" charset="0"/>
              </a:rPr>
              <a:t>một</a:t>
            </a:r>
            <a:r>
              <a:rPr lang="en-US" sz="2800" dirty="0">
                <a:latin typeface="Arial" charset="0"/>
              </a:rPr>
              <a:t> </a:t>
            </a:r>
            <a:r>
              <a:rPr lang="en-US" sz="2800" dirty="0" err="1">
                <a:latin typeface="Arial" charset="0"/>
              </a:rPr>
              <a:t>loại</a:t>
            </a:r>
            <a:r>
              <a:rPr lang="en-US" sz="2800" dirty="0">
                <a:latin typeface="Arial" charset="0"/>
              </a:rPr>
              <a:t> </a:t>
            </a:r>
            <a:r>
              <a:rPr lang="en-US" sz="2800" dirty="0" err="1">
                <a:latin typeface="Arial" charset="0"/>
              </a:rPr>
              <a:t>là</a:t>
            </a:r>
            <a:r>
              <a:rPr lang="en-US" sz="2800" dirty="0">
                <a:solidFill>
                  <a:srgbClr val="3333FF"/>
                </a:solidFill>
                <a:latin typeface="Arial" charset="0"/>
              </a:rPr>
              <a:t> built-in</a:t>
            </a:r>
            <a:r>
              <a:rPr lang="en-US" sz="2800" dirty="0">
                <a:latin typeface="Arial" charset="0"/>
              </a:rPr>
              <a:t> </a:t>
            </a:r>
            <a:r>
              <a:rPr lang="en-US" sz="2800" dirty="0" err="1">
                <a:latin typeface="Arial" charset="0"/>
              </a:rPr>
              <a:t>và</a:t>
            </a:r>
            <a:r>
              <a:rPr lang="en-US" sz="2800" dirty="0">
                <a:latin typeface="Arial" charset="0"/>
              </a:rPr>
              <a:t> </a:t>
            </a:r>
            <a:r>
              <a:rPr lang="en-US" sz="2800" dirty="0" err="1">
                <a:latin typeface="Arial" charset="0"/>
              </a:rPr>
              <a:t>một</a:t>
            </a:r>
            <a:r>
              <a:rPr lang="en-US" sz="2800" dirty="0">
                <a:latin typeface="Arial" charset="0"/>
              </a:rPr>
              <a:t> </a:t>
            </a:r>
            <a:r>
              <a:rPr lang="en-US" sz="2800" dirty="0" err="1">
                <a:latin typeface="Arial" charset="0"/>
              </a:rPr>
              <a:t>loại</a:t>
            </a:r>
            <a:r>
              <a:rPr lang="en-US" sz="2800" dirty="0">
                <a:latin typeface="Arial" charset="0"/>
              </a:rPr>
              <a:t> </a:t>
            </a:r>
            <a:r>
              <a:rPr lang="en-US" sz="2800" dirty="0">
                <a:solidFill>
                  <a:srgbClr val="3333FF"/>
                </a:solidFill>
                <a:latin typeface="Arial" charset="0"/>
              </a:rPr>
              <a:t>user-defined</a:t>
            </a:r>
            <a:br>
              <a:rPr lang="en-US" sz="2800" dirty="0">
                <a:solidFill>
                  <a:srgbClr val="3333FF"/>
                </a:solidFill>
                <a:latin typeface="Arial" charset="0"/>
              </a:rPr>
            </a:br>
            <a:endParaRPr lang="en-US" sz="2800" dirty="0">
              <a:solidFill>
                <a:srgbClr val="3333FF"/>
              </a:solidFill>
              <a:latin typeface="Arial" charset="0"/>
            </a:endParaRPr>
          </a:p>
          <a:p>
            <a:pPr marL="609600" indent="-609600" eaLnBrk="1" hangingPunct="1">
              <a:lnSpc>
                <a:spcPct val="110000"/>
              </a:lnSpc>
              <a:buFontTx/>
              <a:buAutoNum type="arabicPeriod" startAt="3"/>
            </a:pPr>
            <a:r>
              <a:rPr lang="en-US" sz="2800" dirty="0">
                <a:latin typeface="Arial" charset="0"/>
              </a:rPr>
              <a:t>Data Type (</a:t>
            </a:r>
            <a:r>
              <a:rPr lang="en-US" sz="2800" dirty="0" err="1">
                <a:latin typeface="Arial" charset="0"/>
              </a:rPr>
              <a:t>Loại</a:t>
            </a:r>
            <a:r>
              <a:rPr lang="en-US" sz="2800" dirty="0">
                <a:latin typeface="Arial" charset="0"/>
              </a:rPr>
              <a:t> </a:t>
            </a:r>
            <a:r>
              <a:rPr lang="en-US" sz="2800" dirty="0" err="1">
                <a:latin typeface="Arial" charset="0"/>
              </a:rPr>
              <a:t>Dữ</a:t>
            </a:r>
            <a:r>
              <a:rPr lang="en-US" sz="2800" dirty="0">
                <a:latin typeface="Arial" charset="0"/>
              </a:rPr>
              <a:t> </a:t>
            </a:r>
            <a:r>
              <a:rPr lang="en-US" sz="2800" dirty="0" err="1">
                <a:latin typeface="Arial" charset="0"/>
              </a:rPr>
              <a:t>Liệu</a:t>
            </a:r>
            <a:r>
              <a:rPr lang="en-US" sz="2800" dirty="0">
                <a:latin typeface="Arial" charset="0"/>
              </a:rPr>
              <a:t>)</a:t>
            </a:r>
            <a:br>
              <a:rPr lang="en-US" sz="2800" dirty="0">
                <a:latin typeface="Arial" charset="0"/>
              </a:rPr>
            </a:br>
            <a:r>
              <a:rPr lang="en-US" sz="2800" dirty="0">
                <a:latin typeface="Arial" charset="0"/>
              </a:rPr>
              <a:t/>
            </a:r>
            <a:br>
              <a:rPr lang="en-US" sz="2800" dirty="0">
                <a:latin typeface="Arial" charset="0"/>
              </a:rPr>
            </a:br>
            <a:r>
              <a:rPr lang="en-US" sz="2800" dirty="0" err="1">
                <a:latin typeface="Arial" charset="0"/>
              </a:rPr>
              <a:t>Các</a:t>
            </a:r>
            <a:r>
              <a:rPr lang="en-US" sz="2800" dirty="0">
                <a:latin typeface="Arial" charset="0"/>
              </a:rPr>
              <a:t> </a:t>
            </a:r>
            <a:r>
              <a:rPr lang="en-US" sz="2800" dirty="0" err="1">
                <a:latin typeface="Arial" charset="0"/>
              </a:rPr>
              <a:t>loại</a:t>
            </a:r>
            <a:r>
              <a:rPr lang="en-US" sz="2800" dirty="0">
                <a:latin typeface="Arial" charset="0"/>
              </a:rPr>
              <a:t> </a:t>
            </a:r>
            <a:r>
              <a:rPr lang="en-US" sz="2800" dirty="0" err="1">
                <a:latin typeface="Arial" charset="0"/>
              </a:rPr>
              <a:t>dữ</a:t>
            </a:r>
            <a:r>
              <a:rPr lang="en-US" sz="2800" dirty="0">
                <a:latin typeface="Arial" charset="0"/>
              </a:rPr>
              <a:t> </a:t>
            </a:r>
            <a:r>
              <a:rPr lang="en-US" sz="2800" dirty="0" err="1">
                <a:latin typeface="Arial" charset="0"/>
              </a:rPr>
              <a:t>liệu</a:t>
            </a:r>
            <a:r>
              <a:rPr lang="en-US" sz="2800" dirty="0">
                <a:latin typeface="Arial" charset="0"/>
              </a:rPr>
              <a:t> </a:t>
            </a:r>
            <a:r>
              <a:rPr lang="en-US" sz="2800" dirty="0" err="1">
                <a:latin typeface="Arial" charset="0"/>
              </a:rPr>
              <a:t>trong</a:t>
            </a:r>
            <a:r>
              <a:rPr lang="en-US" sz="2800" dirty="0">
                <a:latin typeface="Arial" charset="0"/>
              </a:rPr>
              <a:t> SQL Server </a:t>
            </a:r>
            <a:r>
              <a:rPr lang="en-US" sz="2800" dirty="0" err="1">
                <a:latin typeface="Arial" charset="0"/>
              </a:rPr>
              <a:t>sẽ</a:t>
            </a:r>
            <a:r>
              <a:rPr lang="en-US" sz="2800" dirty="0">
                <a:latin typeface="Arial" charset="0"/>
              </a:rPr>
              <a:t> </a:t>
            </a:r>
            <a:r>
              <a:rPr lang="en-US" sz="2800" dirty="0" err="1">
                <a:latin typeface="Arial" charset="0"/>
              </a:rPr>
              <a:t>được</a:t>
            </a:r>
            <a:r>
              <a:rPr lang="en-US" sz="2800" dirty="0">
                <a:latin typeface="Arial" charset="0"/>
              </a:rPr>
              <a:t> </a:t>
            </a:r>
            <a:r>
              <a:rPr lang="en-US" sz="2800" dirty="0" err="1">
                <a:latin typeface="Arial" charset="0"/>
              </a:rPr>
              <a:t>bàn</a:t>
            </a:r>
            <a:r>
              <a:rPr lang="en-US" sz="2800" dirty="0">
                <a:latin typeface="Arial" charset="0"/>
              </a:rPr>
              <a:t> </a:t>
            </a:r>
            <a:r>
              <a:rPr lang="en-US" sz="2800" dirty="0" err="1">
                <a:latin typeface="Arial" charset="0"/>
              </a:rPr>
              <a:t>kỹ</a:t>
            </a:r>
            <a:r>
              <a:rPr lang="en-US" sz="2800" dirty="0">
                <a:latin typeface="Arial" charset="0"/>
              </a:rPr>
              <a:t> </a:t>
            </a:r>
            <a:r>
              <a:rPr lang="en-US" sz="2800" dirty="0" err="1">
                <a:latin typeface="Arial" charset="0"/>
              </a:rPr>
              <a:t>trong</a:t>
            </a:r>
            <a:r>
              <a:rPr lang="en-US" sz="2800" dirty="0">
                <a:latin typeface="Arial" charset="0"/>
              </a:rPr>
              <a:t> </a:t>
            </a:r>
            <a:r>
              <a:rPr lang="en-US" sz="2800" dirty="0" err="1">
                <a:latin typeface="Arial" charset="0"/>
              </a:rPr>
              <a:t>các</a:t>
            </a:r>
            <a:r>
              <a:rPr lang="en-US" sz="2800" dirty="0">
                <a:latin typeface="Arial" charset="0"/>
              </a:rPr>
              <a:t> </a:t>
            </a:r>
            <a:r>
              <a:rPr lang="en-US" sz="2800" dirty="0" err="1">
                <a:latin typeface="Arial" charset="0"/>
              </a:rPr>
              <a:t>bài</a:t>
            </a:r>
            <a:r>
              <a:rPr lang="en-US" sz="2800" dirty="0">
                <a:latin typeface="Arial" charset="0"/>
              </a:rPr>
              <a:t> </a:t>
            </a:r>
            <a:r>
              <a:rPr lang="en-US" sz="2800" dirty="0" err="1">
                <a:latin typeface="Arial" charset="0"/>
              </a:rPr>
              <a:t>sau</a:t>
            </a:r>
            <a:r>
              <a:rPr lang="en-US" sz="2800" dirty="0">
                <a:latin typeface="Arial" charset="0"/>
              </a:rPr>
              <a:t/>
            </a:r>
            <a:br>
              <a:rPr lang="en-US" sz="2800" dirty="0">
                <a:latin typeface="Arial" charset="0"/>
              </a:rPr>
            </a:br>
            <a:endParaRPr lang="en-US" sz="2800" dirty="0">
              <a:latin typeface="Arial" charset="0"/>
            </a:endParaRPr>
          </a:p>
          <a:p>
            <a:pPr marL="609600" indent="-609600" eaLnBrk="1" hangingPunct="1">
              <a:lnSpc>
                <a:spcPct val="110000"/>
              </a:lnSpc>
              <a:buFontTx/>
              <a:buAutoNum type="arabicPeriod" startAt="3"/>
            </a:pPr>
            <a:r>
              <a:rPr lang="en-US" sz="2800" dirty="0">
                <a:latin typeface="Arial" charset="0"/>
              </a:rPr>
              <a:t>Expressions</a:t>
            </a:r>
            <a:br>
              <a:rPr lang="en-US" sz="2800" dirty="0">
                <a:latin typeface="Arial" charset="0"/>
              </a:rPr>
            </a:br>
            <a:r>
              <a:rPr lang="en-US" sz="2800" dirty="0">
                <a:latin typeface="Arial" charset="0"/>
              </a:rPr>
              <a:t/>
            </a:r>
            <a:br>
              <a:rPr lang="en-US" sz="2800" dirty="0">
                <a:latin typeface="Arial" charset="0"/>
              </a:rPr>
            </a:br>
            <a:r>
              <a:rPr lang="en-US" sz="2800" dirty="0" err="1">
                <a:latin typeface="Arial" charset="0"/>
              </a:rPr>
              <a:t>Các</a:t>
            </a:r>
            <a:r>
              <a:rPr lang="en-US" sz="2800" dirty="0">
                <a:latin typeface="Arial" charset="0"/>
              </a:rPr>
              <a:t> Expressions </a:t>
            </a:r>
            <a:r>
              <a:rPr lang="en-US" sz="2800" dirty="0" err="1">
                <a:latin typeface="Arial" charset="0"/>
              </a:rPr>
              <a:t>có</a:t>
            </a:r>
            <a:r>
              <a:rPr lang="en-US" sz="2800" dirty="0">
                <a:latin typeface="Arial" charset="0"/>
              </a:rPr>
              <a:t> </a:t>
            </a:r>
            <a:r>
              <a:rPr lang="en-US" sz="2800" dirty="0" err="1">
                <a:latin typeface="Arial" charset="0"/>
              </a:rPr>
              <a:t>dạng</a:t>
            </a:r>
            <a:r>
              <a:rPr lang="en-US" sz="2800" dirty="0">
                <a:latin typeface="Arial" charset="0"/>
              </a:rPr>
              <a:t> Identifier + Operators (</a:t>
            </a:r>
            <a:r>
              <a:rPr lang="en-US" sz="2800" dirty="0" err="1">
                <a:latin typeface="Arial" charset="0"/>
              </a:rPr>
              <a:t>như</a:t>
            </a:r>
            <a:r>
              <a:rPr lang="en-US" sz="2800" dirty="0">
                <a:latin typeface="Arial" charset="0"/>
              </a:rPr>
              <a:t> +,-,*,/,=...) + Value</a:t>
            </a:r>
            <a:br>
              <a:rPr lang="en-US" sz="2800" dirty="0">
                <a:latin typeface="Arial" charset="0"/>
              </a:rPr>
            </a:br>
            <a:r>
              <a:rPr lang="en-US" sz="2000" dirty="0">
                <a:latin typeface="Arial" charset="0"/>
              </a:rPr>
              <a:t/>
            </a:r>
            <a:br>
              <a:rPr lang="en-US" sz="2000" dirty="0">
                <a:latin typeface="Arial" charset="0"/>
              </a:rPr>
            </a:br>
            <a:endParaRPr lang="en-US" sz="2000" dirty="0">
              <a:latin typeface="Arial" charset="0"/>
            </a:endParaRPr>
          </a:p>
        </p:txBody>
      </p:sp>
    </p:spTree>
    <p:extLst>
      <p:ext uri="{BB962C8B-B14F-4D97-AF65-F5344CB8AC3E}">
        <p14:creationId xmlns:p14="http://schemas.microsoft.com/office/powerpoint/2010/main" val="1286581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lgn="l" eaLnBrk="1" hangingPunct="1"/>
            <a:r>
              <a:rPr lang="en-US">
                <a:latin typeface="Arial" charset="0"/>
              </a:rPr>
              <a:t>III. Cú Pháp Của T-SQL</a:t>
            </a:r>
          </a:p>
        </p:txBody>
      </p:sp>
      <p:sp>
        <p:nvSpPr>
          <p:cNvPr id="44035" name="Rectangle 3"/>
          <p:cNvSpPr>
            <a:spLocks noGrp="1" noChangeArrowheads="1"/>
          </p:cNvSpPr>
          <p:nvPr>
            <p:ph type="body" idx="1"/>
          </p:nvPr>
        </p:nvSpPr>
        <p:spPr>
          <a:xfrm>
            <a:off x="457200" y="1219200"/>
            <a:ext cx="8229600" cy="4906963"/>
          </a:xfrm>
        </p:spPr>
        <p:txBody>
          <a:bodyPr>
            <a:normAutofit fontScale="70000" lnSpcReduction="20000"/>
          </a:bodyPr>
          <a:lstStyle/>
          <a:p>
            <a:pPr marL="609600" indent="-609600" eaLnBrk="1" hangingPunct="1">
              <a:lnSpc>
                <a:spcPct val="120000"/>
              </a:lnSpc>
              <a:buFontTx/>
              <a:buAutoNum type="arabicPeriod" startAt="6"/>
            </a:pPr>
            <a:r>
              <a:rPr lang="en-US" sz="2800" dirty="0">
                <a:latin typeface="Arial" charset="0"/>
              </a:rPr>
              <a:t>Comments (</a:t>
            </a:r>
            <a:r>
              <a:rPr lang="en-US" sz="2800" dirty="0" err="1">
                <a:latin typeface="Arial" charset="0"/>
              </a:rPr>
              <a:t>Chú</a:t>
            </a:r>
            <a:r>
              <a:rPr lang="en-US" sz="2800" dirty="0">
                <a:latin typeface="Arial" charset="0"/>
              </a:rPr>
              <a:t> </a:t>
            </a:r>
            <a:r>
              <a:rPr lang="en-US" sz="2800" dirty="0" err="1">
                <a:latin typeface="Arial" charset="0"/>
              </a:rPr>
              <a:t>Thích</a:t>
            </a:r>
            <a:r>
              <a:rPr lang="en-US" sz="2800" dirty="0">
                <a:latin typeface="Arial" charset="0"/>
              </a:rPr>
              <a:t>)</a:t>
            </a:r>
            <a:br>
              <a:rPr lang="en-US" sz="2800" dirty="0">
                <a:latin typeface="Arial" charset="0"/>
              </a:rPr>
            </a:br>
            <a:r>
              <a:rPr lang="en-US" sz="2800" dirty="0">
                <a:latin typeface="Arial" charset="0"/>
              </a:rPr>
              <a:t/>
            </a:r>
            <a:br>
              <a:rPr lang="en-US" sz="2800" dirty="0">
                <a:latin typeface="Arial" charset="0"/>
              </a:rPr>
            </a:br>
            <a:r>
              <a:rPr lang="en-US" sz="2800" dirty="0">
                <a:latin typeface="Arial" charset="0"/>
              </a:rPr>
              <a:t>T-SQL </a:t>
            </a:r>
            <a:r>
              <a:rPr lang="en-US" sz="2800" dirty="0" err="1">
                <a:latin typeface="Arial" charset="0"/>
              </a:rPr>
              <a:t>dùng</a:t>
            </a:r>
            <a:r>
              <a:rPr lang="en-US" sz="2800" dirty="0">
                <a:latin typeface="Arial" charset="0"/>
              </a:rPr>
              <a:t> </a:t>
            </a:r>
            <a:r>
              <a:rPr lang="en-US" sz="2800" dirty="0" err="1">
                <a:latin typeface="Arial" charset="0"/>
              </a:rPr>
              <a:t>dấu</a:t>
            </a:r>
            <a:r>
              <a:rPr lang="en-US" sz="2800" dirty="0">
                <a:latin typeface="Arial" charset="0"/>
              </a:rPr>
              <a:t> -- </a:t>
            </a:r>
            <a:r>
              <a:rPr lang="en-US" sz="2800" dirty="0" err="1">
                <a:latin typeface="Arial" charset="0"/>
              </a:rPr>
              <a:t>để</a:t>
            </a:r>
            <a:r>
              <a:rPr lang="en-US" sz="2800" dirty="0">
                <a:latin typeface="Arial" charset="0"/>
              </a:rPr>
              <a:t> </a:t>
            </a:r>
            <a:r>
              <a:rPr lang="en-US" sz="2800" dirty="0" err="1">
                <a:latin typeface="Arial" charset="0"/>
              </a:rPr>
              <a:t>đánh</a:t>
            </a:r>
            <a:r>
              <a:rPr lang="en-US" sz="2800" dirty="0">
                <a:latin typeface="Arial" charset="0"/>
              </a:rPr>
              <a:t> </a:t>
            </a:r>
            <a:r>
              <a:rPr lang="en-US" sz="2800" dirty="0" err="1">
                <a:latin typeface="Arial" charset="0"/>
              </a:rPr>
              <a:t>dấu</a:t>
            </a:r>
            <a:r>
              <a:rPr lang="en-US" sz="2800" dirty="0">
                <a:latin typeface="Arial" charset="0"/>
              </a:rPr>
              <a:t> </a:t>
            </a:r>
            <a:r>
              <a:rPr lang="en-US" sz="2800" dirty="0" err="1">
                <a:latin typeface="Arial" charset="0"/>
              </a:rPr>
              <a:t>phần</a:t>
            </a:r>
            <a:r>
              <a:rPr lang="en-US" sz="2800" dirty="0">
                <a:latin typeface="Arial" charset="0"/>
              </a:rPr>
              <a:t> </a:t>
            </a:r>
            <a:r>
              <a:rPr lang="en-US" sz="2800" dirty="0" err="1">
                <a:latin typeface="Arial" charset="0"/>
              </a:rPr>
              <a:t>chú</a:t>
            </a:r>
            <a:r>
              <a:rPr lang="en-US" sz="2800" dirty="0">
                <a:latin typeface="Arial" charset="0"/>
              </a:rPr>
              <a:t> </a:t>
            </a:r>
            <a:r>
              <a:rPr lang="en-US" sz="2800" dirty="0" err="1">
                <a:latin typeface="Arial" charset="0"/>
              </a:rPr>
              <a:t>thích</a:t>
            </a:r>
            <a:r>
              <a:rPr lang="en-US" sz="2800" dirty="0">
                <a:latin typeface="Arial" charset="0"/>
              </a:rPr>
              <a:t> </a:t>
            </a:r>
            <a:r>
              <a:rPr lang="en-US" sz="2800" dirty="0" err="1">
                <a:latin typeface="Arial" charset="0"/>
              </a:rPr>
              <a:t>cho</a:t>
            </a:r>
            <a:r>
              <a:rPr lang="en-US" sz="2800" dirty="0">
                <a:latin typeface="Arial" charset="0"/>
              </a:rPr>
              <a:t> </a:t>
            </a:r>
            <a:r>
              <a:rPr lang="en-US" sz="2800" dirty="0" err="1">
                <a:latin typeface="Arial" charset="0"/>
              </a:rPr>
              <a:t>câu</a:t>
            </a:r>
            <a:r>
              <a:rPr lang="en-US" sz="2800" dirty="0">
                <a:latin typeface="Arial" charset="0"/>
              </a:rPr>
              <a:t> </a:t>
            </a:r>
            <a:r>
              <a:rPr lang="en-US" sz="2800" dirty="0" err="1">
                <a:latin typeface="Arial" charset="0"/>
              </a:rPr>
              <a:t>lệnh</a:t>
            </a:r>
            <a:r>
              <a:rPr lang="en-US" sz="2800" dirty="0">
                <a:latin typeface="Arial" charset="0"/>
              </a:rPr>
              <a:t> </a:t>
            </a:r>
            <a:r>
              <a:rPr lang="en-US" sz="2800" dirty="0" err="1">
                <a:latin typeface="Arial" charset="0"/>
              </a:rPr>
              <a:t>đơn</a:t>
            </a:r>
            <a:r>
              <a:rPr lang="en-US" sz="2800" dirty="0">
                <a:latin typeface="Arial" charset="0"/>
              </a:rPr>
              <a:t> </a:t>
            </a:r>
            <a:r>
              <a:rPr lang="en-US" sz="2800" dirty="0" err="1">
                <a:latin typeface="Arial" charset="0"/>
              </a:rPr>
              <a:t>và</a:t>
            </a:r>
            <a:r>
              <a:rPr lang="en-US" sz="2800" dirty="0">
                <a:latin typeface="Arial" charset="0"/>
              </a:rPr>
              <a:t> </a:t>
            </a:r>
            <a:r>
              <a:rPr lang="en-US" sz="2800" dirty="0" err="1">
                <a:latin typeface="Arial" charset="0"/>
              </a:rPr>
              <a:t>dùng</a:t>
            </a:r>
            <a:r>
              <a:rPr lang="en-US" sz="2800" dirty="0">
                <a:latin typeface="Arial" charset="0"/>
              </a:rPr>
              <a:t> /*...*/ </a:t>
            </a:r>
            <a:r>
              <a:rPr lang="en-US" sz="2800" dirty="0" err="1">
                <a:latin typeface="Arial" charset="0"/>
              </a:rPr>
              <a:t>để</a:t>
            </a:r>
            <a:r>
              <a:rPr lang="en-US" sz="2800" dirty="0">
                <a:latin typeface="Arial" charset="0"/>
              </a:rPr>
              <a:t> </a:t>
            </a:r>
            <a:r>
              <a:rPr lang="en-US" sz="2800" dirty="0" err="1">
                <a:latin typeface="Arial" charset="0"/>
              </a:rPr>
              <a:t>chú</a:t>
            </a:r>
            <a:r>
              <a:rPr lang="en-US" sz="2800" dirty="0">
                <a:latin typeface="Arial" charset="0"/>
              </a:rPr>
              <a:t> </a:t>
            </a:r>
            <a:r>
              <a:rPr lang="en-US" sz="2800" dirty="0" err="1">
                <a:latin typeface="Arial" charset="0"/>
              </a:rPr>
              <a:t>thích</a:t>
            </a:r>
            <a:r>
              <a:rPr lang="en-US" sz="2800" dirty="0">
                <a:latin typeface="Arial" charset="0"/>
              </a:rPr>
              <a:t> </a:t>
            </a:r>
            <a:r>
              <a:rPr lang="en-US" sz="2800" dirty="0" err="1">
                <a:latin typeface="Arial" charset="0"/>
              </a:rPr>
              <a:t>cho</a:t>
            </a:r>
            <a:r>
              <a:rPr lang="en-US" sz="2800" dirty="0">
                <a:latin typeface="Arial" charset="0"/>
              </a:rPr>
              <a:t> </a:t>
            </a:r>
            <a:r>
              <a:rPr lang="en-US" sz="2800" dirty="0" err="1">
                <a:latin typeface="Arial" charset="0"/>
              </a:rPr>
              <a:t>một</a:t>
            </a:r>
            <a:r>
              <a:rPr lang="en-US" sz="2800" dirty="0">
                <a:latin typeface="Arial" charset="0"/>
              </a:rPr>
              <a:t> </a:t>
            </a:r>
            <a:r>
              <a:rPr lang="en-US" sz="2800" dirty="0" err="1">
                <a:latin typeface="Arial" charset="0"/>
              </a:rPr>
              <a:t>nhóm</a:t>
            </a:r>
            <a:r>
              <a:rPr lang="en-US" sz="2800" dirty="0">
                <a:latin typeface="Arial" charset="0"/>
              </a:rPr>
              <a:t>.</a:t>
            </a:r>
            <a:br>
              <a:rPr lang="en-US" sz="2800" dirty="0">
                <a:latin typeface="Arial" charset="0"/>
              </a:rPr>
            </a:br>
            <a:endParaRPr lang="en-US" sz="2800" dirty="0">
              <a:latin typeface="Arial" charset="0"/>
            </a:endParaRPr>
          </a:p>
          <a:p>
            <a:pPr marL="609600" indent="-609600" eaLnBrk="1" hangingPunct="1">
              <a:lnSpc>
                <a:spcPct val="120000"/>
              </a:lnSpc>
              <a:buFontTx/>
              <a:buAutoNum type="arabicPeriod" startAt="6"/>
            </a:pPr>
            <a:r>
              <a:rPr lang="en-US" sz="2800" dirty="0" err="1">
                <a:latin typeface="Arial" charset="0"/>
              </a:rPr>
              <a:t>Thực</a:t>
            </a:r>
            <a:r>
              <a:rPr lang="en-US" sz="2800" dirty="0">
                <a:latin typeface="Arial" charset="0"/>
              </a:rPr>
              <a:t> </a:t>
            </a:r>
            <a:r>
              <a:rPr lang="en-US" sz="2800" dirty="0" err="1">
                <a:latin typeface="Arial" charset="0"/>
              </a:rPr>
              <a:t>Thi</a:t>
            </a:r>
            <a:r>
              <a:rPr lang="en-US" sz="2800" dirty="0">
                <a:latin typeface="Arial" charset="0"/>
              </a:rPr>
              <a:t> </a:t>
            </a:r>
            <a:r>
              <a:rPr lang="en-US" sz="2800" dirty="0" err="1">
                <a:latin typeface="Arial" charset="0"/>
              </a:rPr>
              <a:t>Các</a:t>
            </a:r>
            <a:r>
              <a:rPr lang="en-US" sz="2800" dirty="0">
                <a:latin typeface="Arial" charset="0"/>
              </a:rPr>
              <a:t> </a:t>
            </a:r>
            <a:r>
              <a:rPr lang="en-US" sz="2800" dirty="0" err="1">
                <a:latin typeface="Arial" charset="0"/>
              </a:rPr>
              <a:t>Câu</a:t>
            </a:r>
            <a:r>
              <a:rPr lang="en-US" sz="2800" dirty="0">
                <a:latin typeface="Arial" charset="0"/>
              </a:rPr>
              <a:t> </a:t>
            </a:r>
            <a:r>
              <a:rPr lang="en-US" sz="2800" dirty="0" err="1">
                <a:latin typeface="Arial" charset="0"/>
              </a:rPr>
              <a:t>Lệnh</a:t>
            </a:r>
            <a:r>
              <a:rPr lang="en-US" sz="2800" dirty="0">
                <a:latin typeface="Arial" charset="0"/>
              </a:rPr>
              <a:t> SQL</a:t>
            </a:r>
            <a:br>
              <a:rPr lang="en-US" sz="2800" dirty="0">
                <a:latin typeface="Arial" charset="0"/>
              </a:rPr>
            </a:br>
            <a:r>
              <a:rPr lang="en-US" sz="2800" dirty="0">
                <a:latin typeface="Arial" charset="0"/>
              </a:rPr>
              <a:t/>
            </a:r>
            <a:br>
              <a:rPr lang="en-US" sz="2800" dirty="0">
                <a:latin typeface="Arial" charset="0"/>
              </a:rPr>
            </a:br>
            <a:r>
              <a:rPr lang="en-US" sz="2800" dirty="0">
                <a:latin typeface="Arial" charset="0"/>
              </a:rPr>
              <a:t>- </a:t>
            </a:r>
            <a:r>
              <a:rPr lang="en-US" sz="2800" dirty="0" err="1">
                <a:latin typeface="Arial" charset="0"/>
              </a:rPr>
              <a:t>Thực</a:t>
            </a:r>
            <a:r>
              <a:rPr lang="en-US" sz="2800" dirty="0">
                <a:latin typeface="Arial" charset="0"/>
              </a:rPr>
              <a:t> </a:t>
            </a:r>
            <a:r>
              <a:rPr lang="en-US" sz="2800" dirty="0" err="1">
                <a:latin typeface="Arial" charset="0"/>
              </a:rPr>
              <a:t>thi</a:t>
            </a:r>
            <a:r>
              <a:rPr lang="en-US" sz="2800" dirty="0">
                <a:latin typeface="Arial" charset="0"/>
              </a:rPr>
              <a:t> </a:t>
            </a:r>
            <a:r>
              <a:rPr lang="en-US" sz="2800" dirty="0" err="1">
                <a:latin typeface="Arial" charset="0"/>
              </a:rPr>
              <a:t>một</a:t>
            </a:r>
            <a:r>
              <a:rPr lang="en-US" sz="2800" dirty="0">
                <a:latin typeface="Arial" charset="0"/>
              </a:rPr>
              <a:t> </a:t>
            </a:r>
            <a:r>
              <a:rPr lang="en-US" sz="2800" dirty="0" err="1">
                <a:latin typeface="Arial" charset="0"/>
              </a:rPr>
              <a:t>câu</a:t>
            </a:r>
            <a:r>
              <a:rPr lang="en-US" sz="2800" dirty="0">
                <a:latin typeface="Arial" charset="0"/>
              </a:rPr>
              <a:t> </a:t>
            </a:r>
            <a:r>
              <a:rPr lang="en-US" sz="2800" dirty="0" err="1">
                <a:latin typeface="Arial" charset="0"/>
              </a:rPr>
              <a:t>lệnh</a:t>
            </a:r>
            <a:r>
              <a:rPr lang="en-US" sz="2800" dirty="0">
                <a:latin typeface="Arial" charset="0"/>
              </a:rPr>
              <a:t> </a:t>
            </a:r>
            <a:r>
              <a:rPr lang="en-US" sz="2800" dirty="0" err="1">
                <a:latin typeface="Arial" charset="0"/>
              </a:rPr>
              <a:t>đơn</a:t>
            </a:r>
            <a:r>
              <a:rPr lang="en-US" sz="2800" dirty="0">
                <a:latin typeface="Arial" charset="0"/>
              </a:rPr>
              <a:t/>
            </a:r>
            <a:br>
              <a:rPr lang="en-US" sz="2800" dirty="0">
                <a:latin typeface="Arial" charset="0"/>
              </a:rPr>
            </a:br>
            <a:r>
              <a:rPr lang="en-US" sz="2800" dirty="0">
                <a:latin typeface="Arial" charset="0"/>
              </a:rPr>
              <a:t>- </a:t>
            </a:r>
            <a:r>
              <a:rPr lang="en-US" sz="2800" dirty="0" err="1">
                <a:latin typeface="Arial" charset="0"/>
              </a:rPr>
              <a:t>Thực</a:t>
            </a:r>
            <a:r>
              <a:rPr lang="en-US" sz="2800" dirty="0">
                <a:latin typeface="Arial" charset="0"/>
              </a:rPr>
              <a:t> </a:t>
            </a:r>
            <a:r>
              <a:rPr lang="en-US" sz="2800" dirty="0" err="1">
                <a:latin typeface="Arial" charset="0"/>
              </a:rPr>
              <a:t>Thi</a:t>
            </a:r>
            <a:r>
              <a:rPr lang="en-US" sz="2800" dirty="0">
                <a:latin typeface="Arial" charset="0"/>
              </a:rPr>
              <a:t> </a:t>
            </a:r>
            <a:r>
              <a:rPr lang="en-US" sz="2800" dirty="0" err="1">
                <a:latin typeface="Arial" charset="0"/>
              </a:rPr>
              <a:t>một</a:t>
            </a:r>
            <a:r>
              <a:rPr lang="en-US" sz="2800" dirty="0">
                <a:latin typeface="Arial" charset="0"/>
              </a:rPr>
              <a:t> </a:t>
            </a:r>
            <a:r>
              <a:rPr lang="en-US" sz="2800" dirty="0" err="1">
                <a:latin typeface="Arial" charset="0"/>
              </a:rPr>
              <a:t>nhóm</a:t>
            </a:r>
            <a:r>
              <a:rPr lang="en-US" sz="2800" dirty="0">
                <a:latin typeface="Arial" charset="0"/>
              </a:rPr>
              <a:t> </a:t>
            </a:r>
            <a:r>
              <a:rPr lang="en-US" sz="2800" dirty="0" err="1">
                <a:latin typeface="Arial" charset="0"/>
              </a:rPr>
              <a:t>lệnh</a:t>
            </a:r>
            <a:r>
              <a:rPr lang="en-US" sz="2800" dirty="0">
                <a:latin typeface="Arial" charset="0"/>
              </a:rPr>
              <a:t> (Batches)</a:t>
            </a:r>
            <a:br>
              <a:rPr lang="en-US" sz="2800" dirty="0">
                <a:latin typeface="Arial" charset="0"/>
              </a:rPr>
            </a:br>
            <a:endParaRPr lang="en-US" sz="2800" dirty="0">
              <a:latin typeface="Arial" charset="0"/>
            </a:endParaRPr>
          </a:p>
          <a:p>
            <a:pPr marL="609600" indent="-609600" eaLnBrk="1" hangingPunct="1">
              <a:lnSpc>
                <a:spcPct val="120000"/>
              </a:lnSpc>
              <a:buFontTx/>
              <a:buAutoNum type="arabicPeriod" startAt="6"/>
            </a:pPr>
            <a:r>
              <a:rPr lang="en-US" sz="2800" dirty="0" err="1">
                <a:latin typeface="Arial" charset="0"/>
              </a:rPr>
              <a:t>Lệnh</a:t>
            </a:r>
            <a:r>
              <a:rPr lang="en-US" sz="2800" dirty="0">
                <a:latin typeface="Arial" charset="0"/>
              </a:rPr>
              <a:t> GO</a:t>
            </a:r>
            <a:br>
              <a:rPr lang="en-US" sz="2800" dirty="0">
                <a:latin typeface="Arial" charset="0"/>
              </a:rPr>
            </a:br>
            <a:r>
              <a:rPr lang="en-US" sz="2800" dirty="0" err="1">
                <a:latin typeface="Arial" charset="0"/>
              </a:rPr>
              <a:t>Lệnh</a:t>
            </a:r>
            <a:r>
              <a:rPr lang="en-US" sz="2800" dirty="0">
                <a:latin typeface="Arial" charset="0"/>
              </a:rPr>
              <a:t> </a:t>
            </a:r>
            <a:r>
              <a:rPr lang="en-US" sz="2800" dirty="0" err="1">
                <a:latin typeface="Arial" charset="0"/>
              </a:rPr>
              <a:t>này</a:t>
            </a:r>
            <a:r>
              <a:rPr lang="en-US" sz="2800" dirty="0">
                <a:latin typeface="Arial" charset="0"/>
              </a:rPr>
              <a:t> </a:t>
            </a:r>
            <a:r>
              <a:rPr lang="en-US" sz="2800" dirty="0" err="1">
                <a:latin typeface="Arial" charset="0"/>
              </a:rPr>
              <a:t>chỉ</a:t>
            </a:r>
            <a:r>
              <a:rPr lang="en-US" sz="2800" dirty="0">
                <a:latin typeface="Arial" charset="0"/>
              </a:rPr>
              <a:t> </a:t>
            </a:r>
            <a:r>
              <a:rPr lang="en-US" sz="2800" dirty="0" err="1">
                <a:latin typeface="Arial" charset="0"/>
              </a:rPr>
              <a:t>dùng</a:t>
            </a:r>
            <a:r>
              <a:rPr lang="en-US" sz="2800" dirty="0">
                <a:latin typeface="Arial" charset="0"/>
              </a:rPr>
              <a:t> </a:t>
            </a:r>
            <a:r>
              <a:rPr lang="en-US" sz="2800" dirty="0" err="1">
                <a:latin typeface="Arial" charset="0"/>
              </a:rPr>
              <a:t>để</a:t>
            </a:r>
            <a:r>
              <a:rPr lang="en-US" sz="2800" dirty="0">
                <a:latin typeface="Arial" charset="0"/>
              </a:rPr>
              <a:t> </a:t>
            </a:r>
            <a:r>
              <a:rPr lang="en-US" sz="2800" dirty="0" err="1">
                <a:latin typeface="Arial" charset="0"/>
              </a:rPr>
              <a:t>gởi</a:t>
            </a:r>
            <a:r>
              <a:rPr lang="en-US" sz="2800" dirty="0">
                <a:latin typeface="Arial" charset="0"/>
              </a:rPr>
              <a:t> </a:t>
            </a:r>
            <a:r>
              <a:rPr lang="en-US" sz="2800" dirty="0" err="1">
                <a:latin typeface="Arial" charset="0"/>
              </a:rPr>
              <a:t>một</a:t>
            </a:r>
            <a:r>
              <a:rPr lang="en-US" sz="2800" dirty="0">
                <a:latin typeface="Arial" charset="0"/>
              </a:rPr>
              <a:t> </a:t>
            </a:r>
            <a:r>
              <a:rPr lang="en-US" sz="2800" dirty="0" err="1">
                <a:latin typeface="Arial" charset="0"/>
              </a:rPr>
              <a:t>tín</a:t>
            </a:r>
            <a:r>
              <a:rPr lang="en-US" sz="2800" dirty="0">
                <a:latin typeface="Arial" charset="0"/>
              </a:rPr>
              <a:t> </a:t>
            </a:r>
            <a:r>
              <a:rPr lang="en-US" sz="2800" dirty="0" err="1">
                <a:latin typeface="Arial" charset="0"/>
              </a:rPr>
              <a:t>hiệu</a:t>
            </a:r>
            <a:r>
              <a:rPr lang="en-US" sz="2800" dirty="0">
                <a:latin typeface="Arial" charset="0"/>
              </a:rPr>
              <a:t> </a:t>
            </a:r>
            <a:r>
              <a:rPr lang="en-US" sz="2800" dirty="0" err="1">
                <a:latin typeface="Arial" charset="0"/>
              </a:rPr>
              <a:t>cho</a:t>
            </a:r>
            <a:r>
              <a:rPr lang="en-US" sz="2800" dirty="0">
                <a:latin typeface="Arial" charset="0"/>
              </a:rPr>
              <a:t> SQL Server </a:t>
            </a:r>
            <a:r>
              <a:rPr lang="en-US" sz="2800" dirty="0" err="1">
                <a:latin typeface="Arial" charset="0"/>
              </a:rPr>
              <a:t>biết</a:t>
            </a:r>
            <a:r>
              <a:rPr lang="en-US" sz="2800" dirty="0">
                <a:latin typeface="Arial" charset="0"/>
              </a:rPr>
              <a:t> </a:t>
            </a:r>
            <a:r>
              <a:rPr lang="en-US" sz="2800" dirty="0" err="1">
                <a:latin typeface="Arial" charset="0"/>
              </a:rPr>
              <a:t>đã</a:t>
            </a:r>
            <a:r>
              <a:rPr lang="en-US" sz="2800" dirty="0">
                <a:latin typeface="Arial" charset="0"/>
              </a:rPr>
              <a:t> </a:t>
            </a:r>
            <a:r>
              <a:rPr lang="en-US" sz="2800" dirty="0" err="1">
                <a:latin typeface="Arial" charset="0"/>
              </a:rPr>
              <a:t>kết</a:t>
            </a:r>
            <a:r>
              <a:rPr lang="en-US" sz="2800" dirty="0">
                <a:latin typeface="Arial" charset="0"/>
              </a:rPr>
              <a:t> </a:t>
            </a:r>
            <a:r>
              <a:rPr lang="en-US" sz="2800" dirty="0" err="1">
                <a:latin typeface="Arial" charset="0"/>
              </a:rPr>
              <a:t>thúc</a:t>
            </a:r>
            <a:r>
              <a:rPr lang="en-US" sz="2800" dirty="0">
                <a:latin typeface="Arial" charset="0"/>
              </a:rPr>
              <a:t> </a:t>
            </a:r>
            <a:r>
              <a:rPr lang="en-US" sz="2800" dirty="0" err="1">
                <a:latin typeface="Arial" charset="0"/>
              </a:rPr>
              <a:t>một</a:t>
            </a:r>
            <a:r>
              <a:rPr lang="en-US" sz="2800" dirty="0">
                <a:latin typeface="Arial" charset="0"/>
              </a:rPr>
              <a:t> batch job </a:t>
            </a:r>
            <a:r>
              <a:rPr lang="en-US" sz="2800" dirty="0" err="1">
                <a:latin typeface="Arial" charset="0"/>
              </a:rPr>
              <a:t>và</a:t>
            </a:r>
            <a:r>
              <a:rPr lang="en-US" sz="2800" dirty="0">
                <a:latin typeface="Arial" charset="0"/>
              </a:rPr>
              <a:t> </a:t>
            </a:r>
            <a:r>
              <a:rPr lang="en-US" sz="2800" dirty="0" err="1">
                <a:latin typeface="Arial" charset="0"/>
              </a:rPr>
              <a:t>yêu</a:t>
            </a:r>
            <a:r>
              <a:rPr lang="en-US" sz="2800" dirty="0">
                <a:latin typeface="Arial" charset="0"/>
              </a:rPr>
              <a:t> </a:t>
            </a:r>
            <a:r>
              <a:rPr lang="en-US" sz="2800" dirty="0" err="1">
                <a:latin typeface="Arial" charset="0"/>
              </a:rPr>
              <a:t>cầu</a:t>
            </a:r>
            <a:r>
              <a:rPr lang="en-US" sz="2800" dirty="0">
                <a:latin typeface="Arial" charset="0"/>
              </a:rPr>
              <a:t> </a:t>
            </a:r>
            <a:r>
              <a:rPr lang="en-US" sz="2800" dirty="0" err="1">
                <a:latin typeface="Arial" charset="0"/>
              </a:rPr>
              <a:t>thực</a:t>
            </a:r>
            <a:r>
              <a:rPr lang="en-US" sz="2800" dirty="0">
                <a:latin typeface="Arial" charset="0"/>
              </a:rPr>
              <a:t> </a:t>
            </a:r>
            <a:r>
              <a:rPr lang="en-US" sz="2800" dirty="0" err="1">
                <a:latin typeface="Arial" charset="0"/>
              </a:rPr>
              <a:t>thi</a:t>
            </a:r>
            <a:r>
              <a:rPr lang="en-US" sz="2800" dirty="0">
                <a:latin typeface="Arial" charset="0"/>
              </a:rPr>
              <a:t>. </a:t>
            </a:r>
            <a:r>
              <a:rPr lang="en-US" sz="2800" dirty="0" err="1">
                <a:latin typeface="Arial" charset="0"/>
              </a:rPr>
              <a:t>Nó</a:t>
            </a:r>
            <a:r>
              <a:rPr lang="en-US" sz="2800" dirty="0">
                <a:latin typeface="Arial" charset="0"/>
              </a:rPr>
              <a:t> </a:t>
            </a:r>
            <a:r>
              <a:rPr lang="en-US" sz="2800" dirty="0" err="1">
                <a:latin typeface="Arial" charset="0"/>
              </a:rPr>
              <a:t>vốn</a:t>
            </a:r>
            <a:r>
              <a:rPr lang="en-US" sz="2800" dirty="0">
                <a:latin typeface="Arial" charset="0"/>
              </a:rPr>
              <a:t> </a:t>
            </a:r>
            <a:r>
              <a:rPr lang="en-US" sz="2800" dirty="0" err="1">
                <a:latin typeface="Arial" charset="0"/>
              </a:rPr>
              <a:t>không</a:t>
            </a:r>
            <a:r>
              <a:rPr lang="en-US" sz="2800" dirty="0">
                <a:latin typeface="Arial" charset="0"/>
              </a:rPr>
              <a:t> </a:t>
            </a:r>
            <a:r>
              <a:rPr lang="en-US" sz="2800" dirty="0" err="1">
                <a:latin typeface="Arial" charset="0"/>
              </a:rPr>
              <a:t>phải</a:t>
            </a:r>
            <a:r>
              <a:rPr lang="en-US" sz="2800" dirty="0">
                <a:latin typeface="Arial" charset="0"/>
              </a:rPr>
              <a:t> </a:t>
            </a:r>
            <a:r>
              <a:rPr lang="en-US" sz="2800" dirty="0" err="1">
                <a:latin typeface="Arial" charset="0"/>
              </a:rPr>
              <a:t>là</a:t>
            </a:r>
            <a:r>
              <a:rPr lang="en-US" sz="2800" dirty="0">
                <a:latin typeface="Arial" charset="0"/>
              </a:rPr>
              <a:t> </a:t>
            </a:r>
            <a:r>
              <a:rPr lang="en-US" sz="2800" dirty="0" err="1">
                <a:latin typeface="Arial" charset="0"/>
              </a:rPr>
              <a:t>một</a:t>
            </a:r>
            <a:r>
              <a:rPr lang="en-US" sz="2800" dirty="0">
                <a:latin typeface="Arial" charset="0"/>
              </a:rPr>
              <a:t> </a:t>
            </a:r>
            <a:r>
              <a:rPr lang="en-US" sz="2800" dirty="0" err="1">
                <a:latin typeface="Arial" charset="0"/>
              </a:rPr>
              <a:t>lệnh</a:t>
            </a:r>
            <a:r>
              <a:rPr lang="en-US" sz="2800" dirty="0">
                <a:latin typeface="Arial" charset="0"/>
              </a:rPr>
              <a:t> </a:t>
            </a:r>
            <a:r>
              <a:rPr lang="en-US" sz="2800" dirty="0" err="1">
                <a:latin typeface="Arial" charset="0"/>
              </a:rPr>
              <a:t>trong</a:t>
            </a:r>
            <a:r>
              <a:rPr lang="en-US" sz="2800" dirty="0">
                <a:latin typeface="Arial" charset="0"/>
              </a:rPr>
              <a:t> T-SQL.</a:t>
            </a:r>
            <a:r>
              <a:rPr lang="en-US" sz="2400" dirty="0">
                <a:latin typeface="Arial" charset="0"/>
              </a:rPr>
              <a:t/>
            </a:r>
            <a:br>
              <a:rPr lang="en-US" sz="2400" dirty="0">
                <a:latin typeface="Arial" charset="0"/>
              </a:rPr>
            </a:br>
            <a:endParaRPr lang="en-US" sz="2400" dirty="0">
              <a:latin typeface="Arial" charset="0"/>
            </a:endParaRPr>
          </a:p>
        </p:txBody>
      </p:sp>
    </p:spTree>
    <p:extLst>
      <p:ext uri="{BB962C8B-B14F-4D97-AF65-F5344CB8AC3E}">
        <p14:creationId xmlns:p14="http://schemas.microsoft.com/office/powerpoint/2010/main" val="2130871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184</TotalTime>
  <Words>1474</Words>
  <Application>Microsoft Macintosh PowerPoint</Application>
  <PresentationFormat>On-screen Show (4:3)</PresentationFormat>
  <Paragraphs>156</Paragraphs>
  <Slides>28</Slides>
  <Notes>0</Notes>
  <HiddenSlides>1</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QUẢN TRỊ CƠ SỞ DỮ LIỆU SQL SERVER VÀ NGÔN NGỮ T-SQL  </vt:lpstr>
      <vt:lpstr>PowerPoint Presentation</vt:lpstr>
      <vt:lpstr>Mô hình khách/chủ (Client/Server)</vt:lpstr>
      <vt:lpstr>Mô hình khách/chủ (Client/Server)</vt:lpstr>
      <vt:lpstr>Mô hình khách/chủ (Client/Server)</vt:lpstr>
      <vt:lpstr>Microsoft SQL Server là gì? </vt:lpstr>
      <vt:lpstr>Microsoft SQL Server là gì? </vt:lpstr>
      <vt:lpstr>Lịch sử ra đời </vt:lpstr>
      <vt:lpstr> Cài đặt SQL Server</vt:lpstr>
      <vt:lpstr>Các tiện ích trong MS SQL Server </vt:lpstr>
      <vt:lpstr> Quản lý CSDL SQL Server</vt:lpstr>
      <vt:lpstr>PowerPoint Presentation</vt:lpstr>
      <vt:lpstr>2. CSDL hệ thống </vt:lpstr>
      <vt:lpstr>2. CSDL hệ thống </vt:lpstr>
      <vt:lpstr>3. Tạo và xóa CSDL được định nghĩa bởi người dùng </vt:lpstr>
      <vt:lpstr>b/ Sử dụng Query Analyzer  </vt:lpstr>
      <vt:lpstr>b/ Sử dụng Query Analyzer  </vt:lpstr>
      <vt:lpstr>b/ Sử dụng Query Analyzer  </vt:lpstr>
      <vt:lpstr>PowerPoint Presentation</vt:lpstr>
      <vt:lpstr>I.Khái niệm </vt:lpstr>
      <vt:lpstr>PowerPoint Presentation</vt:lpstr>
      <vt:lpstr>II. Ngôn ngữ T-SQL</vt:lpstr>
      <vt:lpstr>PowerPoint Presentation</vt:lpstr>
      <vt:lpstr>PowerPoint Presentation</vt:lpstr>
      <vt:lpstr>III. Cú Pháp Của T-SQL </vt:lpstr>
      <vt:lpstr>III. Cú Pháp Của T-SQL</vt:lpstr>
      <vt:lpstr>III. Cú Pháp Của T-SQL</vt:lpstr>
      <vt:lpstr>III. Cú Pháp Của T-SQL</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QUẢN TRỊ CƠ SỞ DỮ LIỆU SQL SERVER VÀ NGÔN NGỮ T-SQL  </dc:title>
  <dc:creator>Thuy Nguyen</dc:creator>
  <cp:lastModifiedBy>Thuy Nguyen</cp:lastModifiedBy>
  <cp:revision>9</cp:revision>
  <dcterms:created xsi:type="dcterms:W3CDTF">2018-10-07T07:22:30Z</dcterms:created>
  <dcterms:modified xsi:type="dcterms:W3CDTF">2019-09-03T05:24:20Z</dcterms:modified>
</cp:coreProperties>
</file>